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86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10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956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189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957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307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997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751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24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73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87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31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16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593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96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37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91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A1AC67F-BF41-45FB-9B38-04571AE6FB00}" type="datetimeFigureOut">
              <a:rPr lang="cs-CZ" smtClean="0"/>
              <a:t>15.02.2017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34D6E05-D54E-4FAD-99D6-69E0759CA8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237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V%C3%BDchodn%C3%AD_fronta_(druh%C3%A1_sv%C4%9Btov%C3%A1_v%C3%A1lka)#P.C5.99.C3.AD.C4.8Diny_vypuknut.C3.AD_boj.C5.AF_na_v.C3.BDchodn.C3.AD_front.C4.9B_a_stav_SSSR" TargetMode="External"/><Relationship Id="rId2" Type="http://schemas.openxmlformats.org/officeDocument/2006/relationships/hyperlink" Target="https://cs.wikipedia.org/wiki/Balk%C3%A1nsk%C3%A9_ta%C5%BEen%C3%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jajoki.com/background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Útok na </a:t>
            </a:r>
            <a:r>
              <a:rPr lang="cs-CZ" dirty="0" err="1"/>
              <a:t>sssr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Plán Barbarossa</a:t>
            </a:r>
          </a:p>
        </p:txBody>
      </p:sp>
    </p:spTree>
    <p:extLst>
      <p:ext uri="{BB962C8B-B14F-4D97-AF65-F5344CB8AC3E}">
        <p14:creationId xmlns:p14="http://schemas.microsoft.com/office/powerpoint/2010/main" val="184210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říjnu 1940 skončila hlavní část bitvy o Británii – pro </a:t>
            </a:r>
            <a:r>
              <a:rPr lang="cs-CZ" dirty="0" err="1"/>
              <a:t>německo</a:t>
            </a:r>
            <a:r>
              <a:rPr lang="cs-CZ" dirty="0"/>
              <a:t> neúspěšně</a:t>
            </a:r>
          </a:p>
          <a:p>
            <a:r>
              <a:rPr lang="cs-CZ" dirty="0"/>
              <a:t>Ve stejnou dobu se B. Mussolini touží vyrovnat A. Hitlerovi a vstupuje do italsko-řecké války (první část balkánského tažení)</a:t>
            </a:r>
          </a:p>
          <a:p>
            <a:r>
              <a:rPr lang="cs-CZ" dirty="0"/>
              <a:t>Armáda SSSR je oslabena po </a:t>
            </a:r>
            <a:r>
              <a:rPr lang="cs-CZ" dirty="0" err="1"/>
              <a:t>stalinových</a:t>
            </a:r>
            <a:r>
              <a:rPr lang="cs-CZ" dirty="0"/>
              <a:t> čistkách ve 2. polovině 30. let a po fiasku v rusko-finské válce („Zimní válka“)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52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Předvečer útoku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dubna do června 1941 probíhá tzv. „balkánské tažení“ – obsazení Jugoslávie, invaze do Řecka a invaze na Krétu</a:t>
            </a:r>
          </a:p>
          <a:p>
            <a:r>
              <a:rPr lang="cs-CZ" dirty="0"/>
              <a:t>Německo má zajištěnu jižní část Evropy a může směřovat na východ </a:t>
            </a:r>
          </a:p>
          <a:p>
            <a:r>
              <a:rPr lang="cs-CZ" dirty="0"/>
              <a:t>Vztahy mezi SSSR a Německem od roku 1939 postupně chladly – Německo dokonce v červnu roku 1941 obvinilo SSSR z porušení téměř všech uzavřených dohod</a:t>
            </a:r>
          </a:p>
        </p:txBody>
      </p:sp>
    </p:spTree>
    <p:extLst>
      <p:ext uri="{BB962C8B-B14F-4D97-AF65-F5344CB8AC3E}">
        <p14:creationId xmlns:p14="http://schemas.microsoft.com/office/powerpoint/2010/main" val="341437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Operace Barbarossa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22.6.1941 překračují vojska Německa hranici SSSS</a:t>
            </a:r>
          </a:p>
          <a:p>
            <a:r>
              <a:rPr lang="cs-CZ" dirty="0"/>
              <a:t>Plán útoku je rozdělen do tří směrů:</a:t>
            </a:r>
          </a:p>
          <a:p>
            <a:pPr lvl="1"/>
            <a:r>
              <a:rPr lang="cs-CZ" dirty="0"/>
              <a:t>Skupina armád sever – cílem je obsadit Leningrad a postupovat dále</a:t>
            </a:r>
          </a:p>
          <a:p>
            <a:pPr lvl="1"/>
            <a:r>
              <a:rPr lang="cs-CZ" dirty="0"/>
              <a:t>Skupina armád střed – cílem je obsadit </a:t>
            </a:r>
            <a:r>
              <a:rPr lang="cs-CZ" dirty="0" err="1"/>
              <a:t>moskvu</a:t>
            </a:r>
            <a:r>
              <a:rPr lang="cs-CZ" dirty="0"/>
              <a:t> a dostat se k řece Volze</a:t>
            </a:r>
          </a:p>
          <a:p>
            <a:pPr lvl="1"/>
            <a:r>
              <a:rPr lang="cs-CZ" dirty="0"/>
              <a:t>Skupina armád jih – cílem je obsadit </a:t>
            </a:r>
            <a:r>
              <a:rPr lang="cs-CZ" dirty="0" err="1"/>
              <a:t>krym</a:t>
            </a:r>
            <a:r>
              <a:rPr lang="cs-CZ" dirty="0"/>
              <a:t> a odříznout Kavkaz od zbytku země</a:t>
            </a:r>
          </a:p>
        </p:txBody>
      </p:sp>
    </p:spTree>
    <p:extLst>
      <p:ext uri="{BB962C8B-B14F-4D97-AF65-F5344CB8AC3E}">
        <p14:creationId xmlns:p14="http://schemas.microsoft.com/office/powerpoint/2010/main" val="315387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útoku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03" y="395526"/>
            <a:ext cx="6354723" cy="5999370"/>
          </a:xfrm>
        </p:spPr>
      </p:pic>
    </p:spTree>
    <p:extLst>
      <p:ext uri="{BB962C8B-B14F-4D97-AF65-F5344CB8AC3E}">
        <p14:creationId xmlns:p14="http://schemas.microsoft.com/office/powerpoint/2010/main" val="404889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komplikace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září 1941 je obklíčen Leningrad, který ale až do roku 1944 nebude dobyt</a:t>
            </a:r>
          </a:p>
          <a:p>
            <a:r>
              <a:rPr lang="cs-CZ" dirty="0"/>
              <a:t>Rudá armáda klade houževnatější odpor, než Wehrmacht čekal</a:t>
            </a:r>
          </a:p>
          <a:p>
            <a:r>
              <a:rPr lang="cs-CZ" dirty="0"/>
              <a:t>SSSR přechází na vojenskou výrobu (průmysl soustředěn za Ural)</a:t>
            </a:r>
          </a:p>
          <a:p>
            <a:r>
              <a:rPr lang="cs-CZ" dirty="0"/>
              <a:t>Vznikající logistické problémy Německa (doprava na velké vzdálenosti)</a:t>
            </a:r>
          </a:p>
          <a:p>
            <a:r>
              <a:rPr lang="cs-CZ" dirty="0"/>
              <a:t>Podzimní „</a:t>
            </a:r>
            <a:r>
              <a:rPr lang="cs-CZ" dirty="0" err="1"/>
              <a:t>rasputica</a:t>
            </a:r>
            <a:r>
              <a:rPr lang="cs-CZ" dirty="0"/>
              <a:t>“ – velmi komplikovaná možnost přesunu techniky</a:t>
            </a:r>
          </a:p>
        </p:txBody>
      </p:sp>
    </p:spTree>
    <p:extLst>
      <p:ext uri="{BB962C8B-B14F-4D97-AF65-F5344CB8AC3E}">
        <p14:creationId xmlns:p14="http://schemas.microsoft.com/office/powerpoint/2010/main" val="212686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Bitva o Moskvu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30.9.1941 zahajuje Německo operaci „Tajfun“</a:t>
            </a:r>
          </a:p>
          <a:p>
            <a:r>
              <a:rPr lang="cs-CZ" dirty="0"/>
              <a:t>I přes rychlý postup bylo Německo v časovém skluzu – deště + blíží se zima</a:t>
            </a:r>
          </a:p>
          <a:p>
            <a:r>
              <a:rPr lang="cs-CZ" dirty="0"/>
              <a:t>Německu narůstají ztráty x SSSR posílá do boje jednotky z Dálného východu</a:t>
            </a:r>
          </a:p>
          <a:p>
            <a:r>
              <a:rPr lang="cs-CZ" dirty="0"/>
              <a:t>V listopadu 1941 je fronta cca 30km od Moskvy</a:t>
            </a:r>
          </a:p>
          <a:p>
            <a:r>
              <a:rPr lang="cs-CZ" dirty="0"/>
              <a:t>Počátkem prosince 1941 přechází Rudá armáda do protiútoku a zatlačí Wehrmacht o cca 200 km zpět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926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Pokračování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Obě strany jsou vyčerpány, Wehrmacht se však ze ztrát vzpamatuje dříve</a:t>
            </a:r>
          </a:p>
          <a:p>
            <a:r>
              <a:rPr lang="cs-CZ" dirty="0"/>
              <a:t>Skupina armád sever se zastaví u Leningradu</a:t>
            </a:r>
          </a:p>
          <a:p>
            <a:r>
              <a:rPr lang="cs-CZ" dirty="0"/>
              <a:t>Skupina armád Střed se již dále na východ nedostane – Moskva je nedobyta </a:t>
            </a:r>
          </a:p>
          <a:p>
            <a:r>
              <a:rPr lang="cs-CZ" dirty="0"/>
              <a:t>Německo přesměruje své snažení směrem na jih – cílem je Kavkaz a jeho ropná pole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28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https://cs.wikipedia.org/wiki/Balk%C3%A1nsk%C3%A9_ta%C5%BEen%C3%AD</a:t>
            </a:r>
            <a:endParaRPr lang="cs-CZ" dirty="0"/>
          </a:p>
          <a:p>
            <a:r>
              <a:rPr lang="cs-CZ" dirty="0">
                <a:hlinkClick r:id="rId3"/>
              </a:rPr>
              <a:t>https://cs.wikipedia.org/wiki/V%C3%BDchodn%C3%AD_fronta_(druh%C3%A1_sv%C4%9Btov%C3%A1_v%C3%A1lka)#P.C5.99.C3.AD.C4.8Diny_vypuknut.C3.AD_boj.C5.AF_na_v.C3.BDchodn.C3.AD_front.C4.9B_a_stav_SSSR</a:t>
            </a:r>
            <a:endParaRPr lang="cs-CZ" dirty="0"/>
          </a:p>
          <a:p>
            <a:r>
              <a:rPr lang="cs-CZ" dirty="0">
                <a:hlinkClick r:id="rId4"/>
              </a:rPr>
              <a:t>http://www.rajajoki.com/background.htm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3380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164</TotalTime>
  <Words>477</Words>
  <Application>Microsoft Office PowerPoint</Application>
  <PresentationFormat>Širokoúhlá obrazovka</PresentationFormat>
  <Paragraphs>38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Síť</vt:lpstr>
      <vt:lpstr>Útok na sssr</vt:lpstr>
      <vt:lpstr>Prolog</vt:lpstr>
      <vt:lpstr>Předvečer útoku</vt:lpstr>
      <vt:lpstr>Operace Barbarossa</vt:lpstr>
      <vt:lpstr>Plán útoku</vt:lpstr>
      <vt:lpstr>První komplikace</vt:lpstr>
      <vt:lpstr>Bitva o Moskvu</vt:lpstr>
      <vt:lpstr>Pokračování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Útok na sssr</dc:title>
  <dc:creator>Vojtěch Krakowitzer</dc:creator>
  <cp:lastModifiedBy>Vojtěch Krakowitzer</cp:lastModifiedBy>
  <cp:revision>9</cp:revision>
  <dcterms:created xsi:type="dcterms:W3CDTF">2017-02-15T06:35:14Z</dcterms:created>
  <dcterms:modified xsi:type="dcterms:W3CDTF">2017-02-15T09:19:44Z</dcterms:modified>
</cp:coreProperties>
</file>