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63" r:id="rId5"/>
    <p:sldId id="261" r:id="rId6"/>
    <p:sldId id="262" r:id="rId7"/>
    <p:sldId id="258" r:id="rId8"/>
    <p:sldId id="265" r:id="rId9"/>
    <p:sldId id="259" r:id="rId10"/>
    <p:sldId id="266" r:id="rId11"/>
    <p:sldId id="264" r:id="rId1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397"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EEE88E93-9BFF-4176-BAE5-62A4F09E072C}" type="datetimeFigureOut">
              <a:rPr lang="cs-CZ" smtClean="0"/>
              <a:pPr/>
              <a:t>19.03.2017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C30AB1E-BA45-47DF-AE17-F37BFA079B11}"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EE88E93-9BFF-4176-BAE5-62A4F09E072C}" type="datetimeFigureOut">
              <a:rPr lang="cs-CZ" smtClean="0"/>
              <a:pPr/>
              <a:t>19.03.2017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C30AB1E-BA45-47DF-AE17-F37BFA079B11}"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EE88E93-9BFF-4176-BAE5-62A4F09E072C}" type="datetimeFigureOut">
              <a:rPr lang="cs-CZ" smtClean="0"/>
              <a:pPr/>
              <a:t>19.03.2017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C30AB1E-BA45-47DF-AE17-F37BFA079B11}"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EE88E93-9BFF-4176-BAE5-62A4F09E072C}" type="datetimeFigureOut">
              <a:rPr lang="cs-CZ" smtClean="0"/>
              <a:pPr/>
              <a:t>19.03.2017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C30AB1E-BA45-47DF-AE17-F37BFA079B11}"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EEE88E93-9BFF-4176-BAE5-62A4F09E072C}" type="datetimeFigureOut">
              <a:rPr lang="cs-CZ" smtClean="0"/>
              <a:pPr/>
              <a:t>19.03.2017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C30AB1E-BA45-47DF-AE17-F37BFA079B11}"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EEE88E93-9BFF-4176-BAE5-62A4F09E072C}" type="datetimeFigureOut">
              <a:rPr lang="cs-CZ" smtClean="0"/>
              <a:pPr/>
              <a:t>19.03.2017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C30AB1E-BA45-47DF-AE17-F37BFA079B11}"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EE88E93-9BFF-4176-BAE5-62A4F09E072C}" type="datetimeFigureOut">
              <a:rPr lang="cs-CZ" smtClean="0"/>
              <a:pPr/>
              <a:t>19.03.2017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C30AB1E-BA45-47DF-AE17-F37BFA079B11}"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EEE88E93-9BFF-4176-BAE5-62A4F09E072C}" type="datetimeFigureOut">
              <a:rPr lang="cs-CZ" smtClean="0"/>
              <a:pPr/>
              <a:t>19.03.2017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C30AB1E-BA45-47DF-AE17-F37BFA079B11}"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EE88E93-9BFF-4176-BAE5-62A4F09E072C}" type="datetimeFigureOut">
              <a:rPr lang="cs-CZ" smtClean="0"/>
              <a:pPr/>
              <a:t>19.03.2017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C30AB1E-BA45-47DF-AE17-F37BFA079B11}"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EEE88E93-9BFF-4176-BAE5-62A4F09E072C}" type="datetimeFigureOut">
              <a:rPr lang="cs-CZ" smtClean="0"/>
              <a:pPr/>
              <a:t>19.03.2017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C30AB1E-BA45-47DF-AE17-F37BFA079B11}"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EEE88E93-9BFF-4176-BAE5-62A4F09E072C}" type="datetimeFigureOut">
              <a:rPr lang="cs-CZ" smtClean="0"/>
              <a:pPr/>
              <a:t>19.03.2017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C30AB1E-BA45-47DF-AE17-F37BFA079B11}"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alpha val="0"/>
          </a:schemeClr>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88E93-9BFF-4176-BAE5-62A4F09E072C}" type="datetimeFigureOut">
              <a:rPr lang="cs-CZ" smtClean="0"/>
              <a:pPr/>
              <a:t>19.03.2017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30AB1E-BA45-47DF-AE17-F37BFA079B11}"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42910" y="214290"/>
            <a:ext cx="7772400" cy="1470025"/>
          </a:xfrm>
        </p:spPr>
        <p:txBody>
          <a:bodyPr/>
          <a:lstStyle/>
          <a:p>
            <a:r>
              <a:rPr lang="cs-CZ" b="1" dirty="0" smtClean="0">
                <a:latin typeface="Times New Roman" pitchFamily="18" charset="0"/>
                <a:cs typeface="Times New Roman" pitchFamily="18" charset="0"/>
              </a:rPr>
              <a:t>Poslední Přemyslovci – část druhá</a:t>
            </a:r>
            <a:endParaRPr lang="cs-CZ" b="1" dirty="0">
              <a:latin typeface="Times New Roman" pitchFamily="18" charset="0"/>
              <a:cs typeface="Times New Roman" pitchFamily="18" charset="0"/>
            </a:endParaRPr>
          </a:p>
        </p:txBody>
      </p:sp>
      <p:sp>
        <p:nvSpPr>
          <p:cNvPr id="3" name="Podnadpis 2"/>
          <p:cNvSpPr>
            <a:spLocks noGrp="1"/>
          </p:cNvSpPr>
          <p:nvPr>
            <p:ph type="subTitle" idx="1"/>
          </p:nvPr>
        </p:nvSpPr>
        <p:spPr>
          <a:xfrm>
            <a:off x="1285852" y="1714488"/>
            <a:ext cx="6415110" cy="614370"/>
          </a:xfrm>
        </p:spPr>
        <p:txBody>
          <a:bodyPr>
            <a:normAutofit fontScale="85000" lnSpcReduction="10000"/>
          </a:bodyPr>
          <a:lstStyle/>
          <a:p>
            <a:r>
              <a:rPr lang="cs-CZ" b="1" dirty="0" smtClean="0">
                <a:latin typeface="Times New Roman" pitchFamily="18" charset="0"/>
                <a:cs typeface="Times New Roman" pitchFamily="18" charset="0"/>
              </a:rPr>
              <a:t>Od Přemysla Otakara II. po Václava III.</a:t>
            </a:r>
            <a:endParaRPr lang="cs-CZ" b="1" dirty="0">
              <a:latin typeface="Times New Roman" pitchFamily="18" charset="0"/>
              <a:cs typeface="Times New Roman" pitchFamily="18" charset="0"/>
            </a:endParaRPr>
          </a:p>
        </p:txBody>
      </p:sp>
      <p:pic>
        <p:nvPicPr>
          <p:cNvPr id="5122" name="Picture 2" descr="http://daniel.dinter.cz/panovnici_ceskych_zemi/obrazky/orig/Posledni_Premyslovci.jpg"/>
          <p:cNvPicPr>
            <a:picLocks noChangeAspect="1" noChangeArrowheads="1"/>
          </p:cNvPicPr>
          <p:nvPr/>
        </p:nvPicPr>
        <p:blipFill>
          <a:blip r:embed="rId2"/>
          <a:srcRect/>
          <a:stretch>
            <a:fillRect/>
          </a:stretch>
        </p:blipFill>
        <p:spPr bwMode="auto">
          <a:xfrm>
            <a:off x="1714480" y="2500306"/>
            <a:ext cx="5786478" cy="410040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upload.wikimedia.org/wikipedia/commons/thumb/8/81/WenceslausIImap-cs.png/800px-WenceslausIImap-cs.png"/>
          <p:cNvPicPr>
            <a:picLocks noChangeAspect="1" noChangeArrowheads="1"/>
          </p:cNvPicPr>
          <p:nvPr/>
        </p:nvPicPr>
        <p:blipFill>
          <a:blip r:embed="rId2"/>
          <a:srcRect/>
          <a:stretch>
            <a:fillRect/>
          </a:stretch>
        </p:blipFill>
        <p:spPr bwMode="auto">
          <a:xfrm>
            <a:off x="1571604" y="1085476"/>
            <a:ext cx="5000660" cy="5081921"/>
          </a:xfrm>
          <a:prstGeom prst="rect">
            <a:avLst/>
          </a:prstGeom>
          <a:noFill/>
        </p:spPr>
      </p:pic>
      <p:sp>
        <p:nvSpPr>
          <p:cNvPr id="5" name="TextovéPole 4"/>
          <p:cNvSpPr txBox="1"/>
          <p:nvPr/>
        </p:nvSpPr>
        <p:spPr>
          <a:xfrm>
            <a:off x="1285852" y="571480"/>
            <a:ext cx="5143536" cy="369332"/>
          </a:xfrm>
          <a:prstGeom prst="rect">
            <a:avLst/>
          </a:prstGeom>
          <a:noFill/>
        </p:spPr>
        <p:txBody>
          <a:bodyPr wrap="square" rtlCol="0">
            <a:spAutoFit/>
          </a:bodyPr>
          <a:lstStyle/>
          <a:p>
            <a:r>
              <a:rPr lang="cs-CZ" dirty="0" smtClean="0">
                <a:latin typeface="Times New Roman" pitchFamily="18" charset="0"/>
                <a:cs typeface="Times New Roman" pitchFamily="18" charset="0"/>
              </a:rPr>
              <a:t>České království za Václava III.</a:t>
            </a:r>
            <a:endParaRPr lang="cs-CZ"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Times New Roman" pitchFamily="18" charset="0"/>
                <a:cs typeface="Times New Roman" pitchFamily="18" charset="0"/>
              </a:rPr>
              <a:t>Dokumentární </a:t>
            </a:r>
            <a:r>
              <a:rPr lang="cs-CZ" dirty="0" smtClean="0">
                <a:latin typeface="Times New Roman" pitchFamily="18" charset="0"/>
                <a:cs typeface="Times New Roman" pitchFamily="18" charset="0"/>
              </a:rPr>
              <a:t>film </a:t>
            </a:r>
            <a:r>
              <a:rPr lang="cs-CZ" dirty="0" smtClean="0">
                <a:latin typeface="Times New Roman" pitchFamily="18" charset="0"/>
                <a:cs typeface="Times New Roman" pitchFamily="18" charset="0"/>
              </a:rPr>
              <a:t>ke shlédnutí</a:t>
            </a:r>
            <a:endParaRPr lang="cs-CZ" dirty="0">
              <a:latin typeface="Times New Roman" pitchFamily="18" charset="0"/>
              <a:cs typeface="Times New Roman" pitchFamily="18" charset="0"/>
            </a:endParaRPr>
          </a:p>
        </p:txBody>
      </p:sp>
      <p:sp>
        <p:nvSpPr>
          <p:cNvPr id="3" name="Zástupný symbol pro obsah 2"/>
          <p:cNvSpPr>
            <a:spLocks noGrp="1"/>
          </p:cNvSpPr>
          <p:nvPr>
            <p:ph idx="1"/>
          </p:nvPr>
        </p:nvSpPr>
        <p:spPr/>
        <p:txBody>
          <a:bodyPr/>
          <a:lstStyle/>
          <a:p>
            <a:r>
              <a:rPr lang="cs-CZ" b="1" i="1" dirty="0" smtClean="0">
                <a:latin typeface="Times New Roman" pitchFamily="18" charset="0"/>
                <a:cs typeface="Times New Roman" pitchFamily="18" charset="0"/>
              </a:rPr>
              <a:t>Dvaasedmdesát </a:t>
            </a:r>
            <a:r>
              <a:rPr lang="cs-CZ" b="1" i="1" dirty="0">
                <a:latin typeface="Times New Roman" pitchFamily="18" charset="0"/>
                <a:cs typeface="Times New Roman" pitchFamily="18" charset="0"/>
              </a:rPr>
              <a:t>jmen české historie - Václav II.</a:t>
            </a:r>
            <a:endParaRPr lang="cs-CZ" b="1" i="1" dirty="0" smtClean="0">
              <a:latin typeface="Times New Roman" pitchFamily="18" charset="0"/>
              <a:cs typeface="Times New Roman" pitchFamily="18" charset="0"/>
            </a:endParaRPr>
          </a:p>
          <a:p>
            <a:pPr>
              <a:buNone/>
            </a:pPr>
            <a:r>
              <a:rPr lang="cs-CZ" dirty="0" smtClean="0">
                <a:latin typeface="Times New Roman" pitchFamily="18" charset="0"/>
                <a:cs typeface="Times New Roman" pitchFamily="18" charset="0"/>
              </a:rPr>
              <a:t>https://www.youtube.com/watch?v=KigHgBth-R0</a:t>
            </a:r>
            <a:endParaRPr lang="cs-CZ"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Times New Roman" pitchFamily="18" charset="0"/>
                <a:cs typeface="Times New Roman" pitchFamily="18" charset="0"/>
              </a:rPr>
              <a:t>Opakování z minulých hodin</a:t>
            </a:r>
            <a:endParaRPr lang="cs-CZ" dirty="0">
              <a:latin typeface="Times New Roman" pitchFamily="18" charset="0"/>
              <a:cs typeface="Times New Roman" pitchFamily="18" charset="0"/>
            </a:endParaRPr>
          </a:p>
        </p:txBody>
      </p:sp>
      <p:sp>
        <p:nvSpPr>
          <p:cNvPr id="3" name="Zástupný symbol pro obsah 2"/>
          <p:cNvSpPr>
            <a:spLocks noGrp="1"/>
          </p:cNvSpPr>
          <p:nvPr>
            <p:ph idx="1"/>
          </p:nvPr>
        </p:nvSpPr>
        <p:spPr>
          <a:xfrm>
            <a:off x="457200" y="1600200"/>
            <a:ext cx="8401080" cy="4972072"/>
          </a:xfrm>
        </p:spPr>
        <p:txBody>
          <a:bodyPr>
            <a:normAutofit/>
          </a:bodyPr>
          <a:lstStyle/>
          <a:p>
            <a:r>
              <a:rPr lang="cs-CZ" dirty="0" smtClean="0">
                <a:latin typeface="Times New Roman" pitchFamily="18" charset="0"/>
                <a:cs typeface="Times New Roman" pitchFamily="18" charset="0"/>
              </a:rPr>
              <a:t>Která práva a povinnosti vyplývají ze Zlaté buly sicilské? Za kterého českého panovníka byla vydána?</a:t>
            </a:r>
          </a:p>
          <a:p>
            <a:r>
              <a:rPr lang="cs-CZ" dirty="0" smtClean="0">
                <a:latin typeface="Times New Roman" pitchFamily="18" charset="0"/>
                <a:cs typeface="Times New Roman" pitchFamily="18" charset="0"/>
              </a:rPr>
              <a:t>Jakou proměnou prošla česká středověká společnost za posledních Přemyslovců?</a:t>
            </a:r>
          </a:p>
          <a:p>
            <a:r>
              <a:rPr lang="cs-CZ" dirty="0" smtClean="0">
                <a:latin typeface="Times New Roman" pitchFamily="18" charset="0"/>
                <a:cs typeface="Times New Roman" pitchFamily="18" charset="0"/>
              </a:rPr>
              <a:t>Kdo se stal rovnocenným partnerem českého krále?</a:t>
            </a:r>
          </a:p>
          <a:p>
            <a:r>
              <a:rPr lang="cs-CZ" dirty="0" smtClean="0">
                <a:latin typeface="Times New Roman" pitchFamily="18" charset="0"/>
                <a:cs typeface="Times New Roman" pitchFamily="18" charset="0"/>
              </a:rPr>
              <a:t>Jak vzniká středověké město? Vyjmenuj druhy středověkých měst.</a:t>
            </a:r>
          </a:p>
          <a:p>
            <a:pPr>
              <a:buNone/>
            </a:pPr>
            <a:endParaRPr lang="cs-CZ" dirty="0" smtClean="0">
              <a:latin typeface="Times New Roman" pitchFamily="18" charset="0"/>
              <a:cs typeface="Times New Roman" pitchFamily="18" charset="0"/>
            </a:endParaRPr>
          </a:p>
          <a:p>
            <a:endParaRPr lang="cs-CZ" dirty="0" smtClean="0">
              <a:latin typeface="Times New Roman" pitchFamily="18" charset="0"/>
              <a:cs typeface="Times New Roman" pitchFamily="18" charset="0"/>
            </a:endParaRPr>
          </a:p>
          <a:p>
            <a:endParaRPr lang="cs-CZ"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latin typeface="Times New Roman" pitchFamily="18" charset="0"/>
                <a:cs typeface="Times New Roman" pitchFamily="18" charset="0"/>
              </a:rPr>
              <a:t>Přemysl Otakar II. král „železný a zlatý“</a:t>
            </a:r>
            <a:endParaRPr lang="cs-CZ" dirty="0">
              <a:latin typeface="Times New Roman" pitchFamily="18" charset="0"/>
              <a:cs typeface="Times New Roman" pitchFamily="18" charset="0"/>
            </a:endParaRPr>
          </a:p>
        </p:txBody>
      </p:sp>
      <p:sp>
        <p:nvSpPr>
          <p:cNvPr id="3" name="Zástupný symbol pro obsah 2"/>
          <p:cNvSpPr>
            <a:spLocks noGrp="1"/>
          </p:cNvSpPr>
          <p:nvPr>
            <p:ph idx="1"/>
          </p:nvPr>
        </p:nvSpPr>
        <p:spPr/>
        <p:txBody>
          <a:bodyPr>
            <a:normAutofit fontScale="85000" lnSpcReduction="20000"/>
          </a:bodyPr>
          <a:lstStyle/>
          <a:p>
            <a:r>
              <a:rPr lang="cs-CZ" dirty="0" smtClean="0">
                <a:latin typeface="Times New Roman" pitchFamily="18" charset="0"/>
                <a:cs typeface="Times New Roman" pitchFamily="18" charset="0"/>
              </a:rPr>
              <a:t>k</a:t>
            </a:r>
            <a:r>
              <a:rPr lang="cs-CZ" dirty="0" smtClean="0">
                <a:latin typeface="Times New Roman" pitchFamily="18" charset="0"/>
                <a:cs typeface="Times New Roman" pitchFamily="18" charset="0"/>
              </a:rPr>
              <a:t>rál </a:t>
            </a:r>
            <a:r>
              <a:rPr lang="cs-CZ" dirty="0" smtClean="0">
                <a:latin typeface="Times New Roman" pitchFamily="18" charset="0"/>
                <a:cs typeface="Times New Roman" pitchFamily="18" charset="0"/>
              </a:rPr>
              <a:t>český, vévoda rakouský, štýrský, korutanský a kraňský</a:t>
            </a:r>
          </a:p>
          <a:p>
            <a:r>
              <a:rPr lang="cs-CZ" dirty="0" smtClean="0">
                <a:latin typeface="Times New Roman" pitchFamily="18" charset="0"/>
                <a:cs typeface="Times New Roman" pitchFamily="18" charset="0"/>
              </a:rPr>
              <a:t>z</a:t>
            </a:r>
            <a:r>
              <a:rPr lang="cs-CZ" dirty="0" smtClean="0">
                <a:latin typeface="Times New Roman" pitchFamily="18" charset="0"/>
                <a:cs typeface="Times New Roman" pitchFamily="18" charset="0"/>
              </a:rPr>
              <a:t>akladatel </a:t>
            </a:r>
            <a:r>
              <a:rPr lang="cs-CZ" dirty="0" smtClean="0">
                <a:latin typeface="Times New Roman" pitchFamily="18" charset="0"/>
                <a:cs typeface="Times New Roman" pitchFamily="18" charset="0"/>
              </a:rPr>
              <a:t>mnoha českých měst</a:t>
            </a:r>
          </a:p>
          <a:p>
            <a:r>
              <a:rPr lang="cs-CZ" dirty="0">
                <a:latin typeface="Times New Roman" pitchFamily="18" charset="0"/>
                <a:cs typeface="Times New Roman" pitchFamily="18" charset="0"/>
              </a:rPr>
              <a:t>z</a:t>
            </a:r>
            <a:r>
              <a:rPr lang="cs-CZ" dirty="0" smtClean="0">
                <a:latin typeface="Times New Roman" pitchFamily="18" charset="0"/>
                <a:cs typeface="Times New Roman" pitchFamily="18" charset="0"/>
              </a:rPr>
              <a:t>isk </a:t>
            </a:r>
            <a:r>
              <a:rPr lang="cs-CZ" dirty="0" smtClean="0">
                <a:latin typeface="Times New Roman" pitchFamily="18" charset="0"/>
                <a:cs typeface="Times New Roman" pitchFamily="18" charset="0"/>
              </a:rPr>
              <a:t>území jižně od Čech (Rakousko, Slovinsko)</a:t>
            </a:r>
          </a:p>
          <a:p>
            <a:r>
              <a:rPr lang="cs-CZ" dirty="0" smtClean="0">
                <a:latin typeface="Times New Roman" pitchFamily="18" charset="0"/>
                <a:cs typeface="Times New Roman" pitchFamily="18" charset="0"/>
              </a:rPr>
              <a:t>Největší územní rozmach českého království- od Krkonoš po Jaderské moře</a:t>
            </a:r>
          </a:p>
          <a:p>
            <a:r>
              <a:rPr lang="cs-CZ" dirty="0" smtClean="0">
                <a:latin typeface="Times New Roman" pitchFamily="18" charset="0"/>
                <a:cs typeface="Times New Roman" pitchFamily="18" charset="0"/>
              </a:rPr>
              <a:t>Prototyp středověkého rytíře – účast na křížových výpravách do Pobaltí</a:t>
            </a:r>
          </a:p>
          <a:p>
            <a:r>
              <a:rPr lang="cs-CZ" dirty="0" smtClean="0">
                <a:latin typeface="Times New Roman" pitchFamily="18" charset="0"/>
                <a:cs typeface="Times New Roman" pitchFamily="18" charset="0"/>
              </a:rPr>
              <a:t>Jeden z nejmocnějších panovníků ve Svaté říši římské</a:t>
            </a:r>
          </a:p>
          <a:p>
            <a:r>
              <a:rPr lang="cs-CZ" dirty="0" smtClean="0">
                <a:latin typeface="Times New Roman" pitchFamily="18" charset="0"/>
                <a:cs typeface="Times New Roman" pitchFamily="18" charset="0"/>
              </a:rPr>
              <a:t>Jeho schopnosti a politický vzestup </a:t>
            </a:r>
            <a:r>
              <a:rPr lang="cs-CZ" dirty="0" smtClean="0">
                <a:latin typeface="Times New Roman" pitchFamily="18" charset="0"/>
                <a:cs typeface="Times New Roman" pitchFamily="18" charset="0"/>
              </a:rPr>
              <a:t>jsou </a:t>
            </a:r>
            <a:r>
              <a:rPr lang="cs-CZ" dirty="0" smtClean="0">
                <a:latin typeface="Times New Roman" pitchFamily="18" charset="0"/>
                <a:cs typeface="Times New Roman" pitchFamily="18" charset="0"/>
              </a:rPr>
              <a:t>hrozbou pro českou i říšskou </a:t>
            </a:r>
            <a:r>
              <a:rPr lang="cs-CZ" dirty="0" smtClean="0">
                <a:latin typeface="Times New Roman" pitchFamily="18" charset="0"/>
                <a:cs typeface="Times New Roman" pitchFamily="18" charset="0"/>
              </a:rPr>
              <a:t>šlechtu.</a:t>
            </a:r>
            <a:endParaRPr lang="cs-CZ"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upload.wikimedia.org/wikipedia/commons/e/ef/Bohemia-ottokar2.jpg"/>
          <p:cNvPicPr>
            <a:picLocks noChangeAspect="1" noChangeArrowheads="1"/>
          </p:cNvPicPr>
          <p:nvPr/>
        </p:nvPicPr>
        <p:blipFill>
          <a:blip r:embed="rId2"/>
          <a:srcRect/>
          <a:stretch>
            <a:fillRect/>
          </a:stretch>
        </p:blipFill>
        <p:spPr bwMode="auto">
          <a:xfrm>
            <a:off x="285720" y="857233"/>
            <a:ext cx="4667281" cy="4000527"/>
          </a:xfrm>
          <a:prstGeom prst="rect">
            <a:avLst/>
          </a:prstGeom>
          <a:noFill/>
        </p:spPr>
      </p:pic>
      <p:pic>
        <p:nvPicPr>
          <p:cNvPr id="20484" name="Picture 4" descr="Výsledek obrázku pro čechy za přemysla otakara ii"/>
          <p:cNvPicPr>
            <a:picLocks noChangeAspect="1" noChangeArrowheads="1"/>
          </p:cNvPicPr>
          <p:nvPr/>
        </p:nvPicPr>
        <p:blipFill>
          <a:blip r:embed="rId3"/>
          <a:srcRect/>
          <a:stretch>
            <a:fillRect/>
          </a:stretch>
        </p:blipFill>
        <p:spPr bwMode="auto">
          <a:xfrm>
            <a:off x="5143504" y="857232"/>
            <a:ext cx="3810000" cy="52959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357166"/>
            <a:ext cx="8401080" cy="6072230"/>
          </a:xfrm>
        </p:spPr>
        <p:txBody>
          <a:bodyPr>
            <a:normAutofit/>
          </a:bodyPr>
          <a:lstStyle/>
          <a:p>
            <a:r>
              <a:rPr lang="cs-CZ" dirty="0" smtClean="0">
                <a:latin typeface="Times New Roman" pitchFamily="18" charset="0"/>
                <a:cs typeface="Times New Roman" pitchFamily="18" charset="0"/>
              </a:rPr>
              <a:t>Německá šlechta volí za římského krále radši chudého a nevýznamného Rudolfa </a:t>
            </a:r>
            <a:r>
              <a:rPr lang="cs-CZ" dirty="0" smtClean="0">
                <a:latin typeface="Times New Roman" pitchFamily="18" charset="0"/>
                <a:cs typeface="Times New Roman" pitchFamily="18" charset="0"/>
              </a:rPr>
              <a:t>Habsburského.</a:t>
            </a:r>
            <a:endParaRPr lang="cs-CZ" dirty="0" smtClean="0">
              <a:latin typeface="Times New Roman" pitchFamily="18" charset="0"/>
              <a:cs typeface="Times New Roman" pitchFamily="18" charset="0"/>
            </a:endParaRPr>
          </a:p>
          <a:p>
            <a:r>
              <a:rPr lang="cs-CZ" dirty="0" smtClean="0">
                <a:latin typeface="Times New Roman" pitchFamily="18" charset="0"/>
                <a:cs typeface="Times New Roman" pitchFamily="18" charset="0"/>
              </a:rPr>
              <a:t>Přemysl </a:t>
            </a:r>
            <a:r>
              <a:rPr lang="cs-CZ" dirty="0" smtClean="0">
                <a:latin typeface="Times New Roman" pitchFamily="18" charset="0"/>
                <a:cs typeface="Times New Roman" pitchFamily="18" charset="0"/>
              </a:rPr>
              <a:t>jeho </a:t>
            </a:r>
            <a:r>
              <a:rPr lang="cs-CZ" dirty="0" smtClean="0">
                <a:latin typeface="Times New Roman" pitchFamily="18" charset="0"/>
                <a:cs typeface="Times New Roman" pitchFamily="18" charset="0"/>
              </a:rPr>
              <a:t>volbu nese velmi těžce, bojuje s Rudolfem, kterých chce omezit Přemyslovu </a:t>
            </a:r>
            <a:r>
              <a:rPr lang="cs-CZ" dirty="0" smtClean="0">
                <a:latin typeface="Times New Roman" pitchFamily="18" charset="0"/>
                <a:cs typeface="Times New Roman" pitchFamily="18" charset="0"/>
              </a:rPr>
              <a:t>moc.</a:t>
            </a:r>
            <a:endParaRPr lang="cs-CZ" dirty="0" smtClean="0">
              <a:latin typeface="Times New Roman" pitchFamily="18" charset="0"/>
              <a:cs typeface="Times New Roman" pitchFamily="18" charset="0"/>
            </a:endParaRPr>
          </a:p>
          <a:p>
            <a:r>
              <a:rPr lang="cs-CZ" dirty="0" smtClean="0">
                <a:latin typeface="Times New Roman" pitchFamily="18" charset="0"/>
                <a:cs typeface="Times New Roman" pitchFamily="18" charset="0"/>
              </a:rPr>
              <a:t>Osudová bitva na Moravském poli (dnešní Rakousko) r. 1278, ve které Přemysl Otakar II. </a:t>
            </a:r>
            <a:r>
              <a:rPr lang="cs-CZ" dirty="0" smtClean="0">
                <a:latin typeface="Times New Roman" pitchFamily="18" charset="0"/>
                <a:cs typeface="Times New Roman" pitchFamily="18" charset="0"/>
              </a:rPr>
              <a:t>padl.</a:t>
            </a:r>
            <a:endParaRPr lang="cs-CZ" dirty="0" smtClean="0">
              <a:latin typeface="Times New Roman" pitchFamily="18" charset="0"/>
              <a:cs typeface="Times New Roman" pitchFamily="18" charset="0"/>
            </a:endParaRPr>
          </a:p>
          <a:p>
            <a:pPr>
              <a:buFont typeface="Calibri" pitchFamily="34" charset="0"/>
              <a:buChar char="⁻"/>
            </a:pPr>
            <a:r>
              <a:rPr lang="cs-CZ" dirty="0" smtClean="0">
                <a:latin typeface="Times New Roman" pitchFamily="18" charset="0"/>
                <a:cs typeface="Times New Roman" pitchFamily="18" charset="0"/>
              </a:rPr>
              <a:t> </a:t>
            </a:r>
            <a:r>
              <a:rPr lang="cs-CZ" dirty="0" smtClean="0">
                <a:latin typeface="Times New Roman" pitchFamily="18" charset="0"/>
                <a:cs typeface="Times New Roman" pitchFamily="18" charset="0"/>
              </a:rPr>
              <a:t>Česká </a:t>
            </a:r>
            <a:r>
              <a:rPr lang="cs-CZ" dirty="0" smtClean="0">
                <a:latin typeface="Times New Roman" pitchFamily="18" charset="0"/>
                <a:cs typeface="Times New Roman" pitchFamily="18" charset="0"/>
              </a:rPr>
              <a:t>šlechta krále nepodpořila a na bojiště </a:t>
            </a:r>
            <a:r>
              <a:rPr lang="cs-CZ" dirty="0" smtClean="0">
                <a:latin typeface="Times New Roman" pitchFamily="18" charset="0"/>
                <a:cs typeface="Times New Roman" pitchFamily="18" charset="0"/>
              </a:rPr>
              <a:t>nedorazila.</a:t>
            </a:r>
            <a:endParaRPr lang="cs-CZ" dirty="0" smtClean="0">
              <a:latin typeface="Times New Roman" pitchFamily="18" charset="0"/>
              <a:cs typeface="Times New Roman" pitchFamily="18" charset="0"/>
            </a:endParaRPr>
          </a:p>
          <a:p>
            <a:pPr>
              <a:buFont typeface="Calibri" pitchFamily="34" charset="0"/>
              <a:buChar char="⁻"/>
            </a:pPr>
            <a:endParaRPr lang="cs-CZ"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omník bitvy"/>
          <p:cNvPicPr>
            <a:picLocks noChangeAspect="1" noChangeArrowheads="1"/>
          </p:cNvPicPr>
          <p:nvPr/>
        </p:nvPicPr>
        <p:blipFill>
          <a:blip r:embed="rId2" cstate="print"/>
          <a:srcRect/>
          <a:stretch>
            <a:fillRect/>
          </a:stretch>
        </p:blipFill>
        <p:spPr bwMode="auto">
          <a:xfrm>
            <a:off x="214282" y="214290"/>
            <a:ext cx="2428892" cy="3160596"/>
          </a:xfrm>
          <a:prstGeom prst="rect">
            <a:avLst/>
          </a:prstGeom>
          <a:noFill/>
        </p:spPr>
      </p:pic>
      <p:sp>
        <p:nvSpPr>
          <p:cNvPr id="6" name="TextovéPole 5"/>
          <p:cNvSpPr txBox="1"/>
          <p:nvPr/>
        </p:nvSpPr>
        <p:spPr>
          <a:xfrm>
            <a:off x="214282" y="3429000"/>
            <a:ext cx="2125903" cy="307777"/>
          </a:xfrm>
          <a:prstGeom prst="rect">
            <a:avLst/>
          </a:prstGeom>
          <a:noFill/>
        </p:spPr>
        <p:txBody>
          <a:bodyPr wrap="none" rtlCol="0">
            <a:spAutoFit/>
          </a:bodyPr>
          <a:lstStyle/>
          <a:p>
            <a:r>
              <a:rPr lang="cs-CZ" sz="1400" dirty="0" smtClean="0">
                <a:latin typeface="Times New Roman" pitchFamily="18" charset="0"/>
                <a:cs typeface="Times New Roman" pitchFamily="18" charset="0"/>
              </a:rPr>
              <a:t>Památník v místech bojiště</a:t>
            </a:r>
            <a:endParaRPr lang="cs-CZ" sz="1400" dirty="0">
              <a:latin typeface="Times New Roman" pitchFamily="18" charset="0"/>
              <a:cs typeface="Times New Roman" pitchFamily="18" charset="0"/>
            </a:endParaRPr>
          </a:p>
        </p:txBody>
      </p:sp>
      <p:pic>
        <p:nvPicPr>
          <p:cNvPr id="8196" name="Picture 4" descr="https://upload.wikimedia.org/wikipedia/commons/b/be/Josef_Mathauser_-_P%C5%99emysl_Otakar_II._padl_u_Such%C3%BDch_Krut_v_den_sv._Rufa_1278.jpg"/>
          <p:cNvPicPr>
            <a:picLocks noChangeAspect="1" noChangeArrowheads="1"/>
          </p:cNvPicPr>
          <p:nvPr/>
        </p:nvPicPr>
        <p:blipFill>
          <a:blip r:embed="rId3"/>
          <a:srcRect/>
          <a:stretch>
            <a:fillRect/>
          </a:stretch>
        </p:blipFill>
        <p:spPr bwMode="auto">
          <a:xfrm>
            <a:off x="2928926" y="214290"/>
            <a:ext cx="4857784" cy="3143811"/>
          </a:xfrm>
          <a:prstGeom prst="rect">
            <a:avLst/>
          </a:prstGeom>
          <a:noFill/>
        </p:spPr>
      </p:pic>
      <p:sp>
        <p:nvSpPr>
          <p:cNvPr id="8" name="TextovéPole 7"/>
          <p:cNvSpPr txBox="1"/>
          <p:nvPr/>
        </p:nvSpPr>
        <p:spPr>
          <a:xfrm>
            <a:off x="2928926" y="3429000"/>
            <a:ext cx="4786346" cy="307777"/>
          </a:xfrm>
          <a:prstGeom prst="rect">
            <a:avLst/>
          </a:prstGeom>
          <a:noFill/>
        </p:spPr>
        <p:txBody>
          <a:bodyPr wrap="square" rtlCol="0">
            <a:spAutoFit/>
          </a:bodyPr>
          <a:lstStyle/>
          <a:p>
            <a:r>
              <a:rPr lang="cs-CZ" sz="1400" dirty="0" smtClean="0">
                <a:latin typeface="Times New Roman" pitchFamily="18" charset="0"/>
                <a:cs typeface="Times New Roman" pitchFamily="18" charset="0"/>
              </a:rPr>
              <a:t>Přemysl Otakar II. po bitvě na Moravském poli</a:t>
            </a:r>
            <a:endParaRPr lang="cs-CZ" sz="1400" dirty="0">
              <a:latin typeface="Times New Roman" pitchFamily="18" charset="0"/>
              <a:cs typeface="Times New Roman" pitchFamily="18" charset="0"/>
            </a:endParaRPr>
          </a:p>
        </p:txBody>
      </p:sp>
      <p:sp>
        <p:nvSpPr>
          <p:cNvPr id="9" name="Obdélník 8"/>
          <p:cNvSpPr/>
          <p:nvPr/>
        </p:nvSpPr>
        <p:spPr>
          <a:xfrm>
            <a:off x="428596" y="4357694"/>
            <a:ext cx="7500990" cy="2031325"/>
          </a:xfrm>
          <a:prstGeom prst="rect">
            <a:avLst/>
          </a:prstGeom>
        </p:spPr>
        <p:txBody>
          <a:bodyPr wrap="square">
            <a:spAutoFit/>
          </a:bodyPr>
          <a:lstStyle/>
          <a:p>
            <a:r>
              <a:rPr lang="cs-CZ" i="1" dirty="0" smtClean="0">
                <a:latin typeface="Times New Roman" pitchFamily="18" charset="0"/>
                <a:cs typeface="Times New Roman" pitchFamily="18" charset="0"/>
              </a:rPr>
              <a:t>„Národe </a:t>
            </a:r>
            <a:r>
              <a:rPr lang="cs-CZ" i="1" dirty="0">
                <a:latin typeface="Times New Roman" pitchFamily="18" charset="0"/>
                <a:cs typeface="Times New Roman" pitchFamily="18" charset="0"/>
              </a:rPr>
              <a:t>na hlavu padlý, jež klesáš v největší bídě poražen, sám již hyneš - a bez krále zasloužíš zajít. Více já tobě než sudbě, víc tobě než smrti já kladu za vinu královu zhoubu. Vždyť krutěji nechals ho zemřít, než by ho nepřítel nechal, neb od něho dovedls prchnout. Proto tak rychle král zhynul. Ó, přej mu svých radostí, Kriste, v nebesích po boku svém. Dej radost mu na věky </a:t>
            </a:r>
            <a:r>
              <a:rPr lang="cs-CZ" i="1" dirty="0" err="1">
                <a:latin typeface="Times New Roman" pitchFamily="18" charset="0"/>
                <a:cs typeface="Times New Roman" pitchFamily="18" charset="0"/>
              </a:rPr>
              <a:t>věkův</a:t>
            </a:r>
            <a:r>
              <a:rPr lang="cs-CZ" i="1" dirty="0">
                <a:latin typeface="Times New Roman" pitchFamily="18" charset="0"/>
                <a:cs typeface="Times New Roman" pitchFamily="18" charset="0"/>
              </a:rPr>
              <a:t>. Amen</a:t>
            </a:r>
            <a:r>
              <a:rPr lang="cs-CZ" i="1" dirty="0" smtClean="0">
                <a:latin typeface="Times New Roman" pitchFamily="18" charset="0"/>
                <a:cs typeface="Times New Roman" pitchFamily="18" charset="0"/>
              </a:rPr>
              <a:t>.“</a:t>
            </a:r>
          </a:p>
          <a:p>
            <a:pPr algn="r"/>
            <a:endParaRPr lang="cs-CZ" i="1" dirty="0">
              <a:latin typeface="Times New Roman" pitchFamily="18" charset="0"/>
              <a:cs typeface="Times New Roman" pitchFamily="18" charset="0"/>
            </a:endParaRPr>
          </a:p>
          <a:p>
            <a:pPr algn="r"/>
            <a:r>
              <a:rPr lang="cs-CZ" i="1" dirty="0" smtClean="0">
                <a:latin typeface="Times New Roman" pitchFamily="18" charset="0"/>
                <a:cs typeface="Times New Roman" pitchFamily="18" charset="0"/>
              </a:rPr>
              <a:t>Petr Žitavský, autor Zbraslavské kroniky</a:t>
            </a:r>
            <a:endParaRPr lang="cs-CZ"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Times New Roman" pitchFamily="18" charset="0"/>
                <a:cs typeface="Times New Roman" pitchFamily="18" charset="0"/>
              </a:rPr>
              <a:t>Václav II.</a:t>
            </a:r>
            <a:endParaRPr lang="cs-CZ" dirty="0">
              <a:latin typeface="Times New Roman" pitchFamily="18" charset="0"/>
              <a:cs typeface="Times New Roman" pitchFamily="18" charset="0"/>
            </a:endParaRPr>
          </a:p>
        </p:txBody>
      </p:sp>
      <p:sp>
        <p:nvSpPr>
          <p:cNvPr id="3" name="Zástupný symbol pro obsah 2"/>
          <p:cNvSpPr>
            <a:spLocks noGrp="1"/>
          </p:cNvSpPr>
          <p:nvPr>
            <p:ph idx="1"/>
          </p:nvPr>
        </p:nvSpPr>
        <p:spPr/>
        <p:txBody>
          <a:bodyPr>
            <a:normAutofit lnSpcReduction="10000"/>
          </a:bodyPr>
          <a:lstStyle/>
          <a:p>
            <a:r>
              <a:rPr lang="cs-CZ" dirty="0">
                <a:latin typeface="Times New Roman" pitchFamily="18" charset="0"/>
                <a:cs typeface="Times New Roman" pitchFamily="18" charset="0"/>
              </a:rPr>
              <a:t>k</a:t>
            </a:r>
            <a:r>
              <a:rPr lang="cs-CZ" dirty="0" smtClean="0">
                <a:latin typeface="Times New Roman" pitchFamily="18" charset="0"/>
                <a:cs typeface="Times New Roman" pitchFamily="18" charset="0"/>
              </a:rPr>
              <a:t>rál český a od r. 1300 král polský</a:t>
            </a:r>
          </a:p>
          <a:p>
            <a:r>
              <a:rPr lang="cs-CZ" dirty="0" smtClean="0">
                <a:latin typeface="Times New Roman" pitchFamily="18" charset="0"/>
                <a:cs typeface="Times New Roman" pitchFamily="18" charset="0"/>
              </a:rPr>
              <a:t>v</a:t>
            </a:r>
            <a:r>
              <a:rPr lang="cs-CZ" dirty="0" smtClean="0">
                <a:latin typeface="Times New Roman" pitchFamily="18" charset="0"/>
                <a:cs typeface="Times New Roman" pitchFamily="18" charset="0"/>
              </a:rPr>
              <a:t>rchol </a:t>
            </a:r>
            <a:r>
              <a:rPr lang="cs-CZ" dirty="0" smtClean="0">
                <a:latin typeface="Times New Roman" pitchFamily="18" charset="0"/>
                <a:cs typeface="Times New Roman" pitchFamily="18" charset="0"/>
              </a:rPr>
              <a:t>přemyslovské moci</a:t>
            </a:r>
          </a:p>
          <a:p>
            <a:r>
              <a:rPr lang="cs-CZ" dirty="0" smtClean="0">
                <a:latin typeface="Times New Roman" pitchFamily="18" charset="0"/>
                <a:cs typeface="Times New Roman" pitchFamily="18" charset="0"/>
              </a:rPr>
              <a:t>Po smrti jeho otce Přemysla Otakara II. byl vězněn na hradě Bezděz a v Čechách </a:t>
            </a:r>
            <a:r>
              <a:rPr lang="cs-CZ" dirty="0" smtClean="0">
                <a:latin typeface="Times New Roman" pitchFamily="18" charset="0"/>
                <a:cs typeface="Times New Roman" pitchFamily="18" charset="0"/>
              </a:rPr>
              <a:t>vládl jeho strýc </a:t>
            </a:r>
            <a:r>
              <a:rPr lang="cs-CZ" dirty="0" smtClean="0">
                <a:latin typeface="Times New Roman" pitchFamily="18" charset="0"/>
                <a:cs typeface="Times New Roman" pitchFamily="18" charset="0"/>
              </a:rPr>
              <a:t>Ota </a:t>
            </a:r>
            <a:r>
              <a:rPr lang="cs-CZ" dirty="0" smtClean="0">
                <a:latin typeface="Times New Roman" pitchFamily="18" charset="0"/>
                <a:cs typeface="Times New Roman" pitchFamily="18" charset="0"/>
              </a:rPr>
              <a:t>Braniborský.</a:t>
            </a:r>
            <a:endParaRPr lang="cs-CZ" dirty="0" smtClean="0">
              <a:latin typeface="Times New Roman" pitchFamily="18" charset="0"/>
              <a:cs typeface="Times New Roman" pitchFamily="18" charset="0"/>
            </a:endParaRPr>
          </a:p>
          <a:p>
            <a:pPr>
              <a:buFontTx/>
              <a:buChar char="-"/>
            </a:pPr>
            <a:r>
              <a:rPr lang="cs-CZ" dirty="0" smtClean="0">
                <a:latin typeface="Times New Roman" pitchFamily="18" charset="0"/>
                <a:cs typeface="Times New Roman" pitchFamily="18" charset="0"/>
              </a:rPr>
              <a:t>tzv. </a:t>
            </a:r>
            <a:r>
              <a:rPr lang="cs-CZ" b="1" dirty="0" smtClean="0">
                <a:latin typeface="Times New Roman" pitchFamily="18" charset="0"/>
                <a:cs typeface="Times New Roman" pitchFamily="18" charset="0"/>
              </a:rPr>
              <a:t>Období Braniborů v Čechách</a:t>
            </a:r>
          </a:p>
          <a:p>
            <a:r>
              <a:rPr lang="cs-CZ" dirty="0" smtClean="0">
                <a:latin typeface="Times New Roman" pitchFamily="18" charset="0"/>
                <a:cs typeface="Times New Roman" pitchFamily="18" charset="0"/>
              </a:rPr>
              <a:t>Expanze do Polska, kde využívá rozbrojů panovnického rodu </a:t>
            </a:r>
            <a:r>
              <a:rPr lang="cs-CZ" dirty="0" err="1" smtClean="0">
                <a:latin typeface="Times New Roman" pitchFamily="18" charset="0"/>
                <a:cs typeface="Times New Roman" pitchFamily="18" charset="0"/>
              </a:rPr>
              <a:t>Piastovců</a:t>
            </a:r>
            <a:r>
              <a:rPr lang="cs-CZ" dirty="0" smtClean="0">
                <a:latin typeface="Times New Roman" pitchFamily="18" charset="0"/>
                <a:cs typeface="Times New Roman" pitchFamily="18" charset="0"/>
              </a:rPr>
              <a:t>, stává se polským </a:t>
            </a:r>
            <a:r>
              <a:rPr lang="cs-CZ" dirty="0" smtClean="0">
                <a:latin typeface="Times New Roman" pitchFamily="18" charset="0"/>
                <a:cs typeface="Times New Roman" pitchFamily="18" charset="0"/>
              </a:rPr>
              <a:t>králem.</a:t>
            </a:r>
            <a:endParaRPr lang="cs-CZ" dirty="0" smtClean="0">
              <a:latin typeface="Times New Roman" pitchFamily="18" charset="0"/>
              <a:cs typeface="Times New Roman" pitchFamily="18" charset="0"/>
            </a:endParaRPr>
          </a:p>
          <a:p>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500042"/>
            <a:ext cx="8472518" cy="2643206"/>
          </a:xfrm>
        </p:spPr>
        <p:txBody>
          <a:bodyPr>
            <a:normAutofit fontScale="92500" lnSpcReduction="20000"/>
          </a:bodyPr>
          <a:lstStyle/>
          <a:p>
            <a:r>
              <a:rPr lang="cs-CZ" dirty="0" smtClean="0">
                <a:latin typeface="Times New Roman" pitchFamily="18" charset="0"/>
                <a:cs typeface="Times New Roman" pitchFamily="18" charset="0"/>
              </a:rPr>
              <a:t>Roku 1300 objeveno stříbro v Kutné Hoře, tehdy největší evropské naleziště stříbra</a:t>
            </a:r>
          </a:p>
          <a:p>
            <a:r>
              <a:rPr lang="cs-CZ" dirty="0" smtClean="0">
                <a:latin typeface="Times New Roman" pitchFamily="18" charset="0"/>
                <a:cs typeface="Times New Roman" pitchFamily="18" charset="0"/>
              </a:rPr>
              <a:t>Ražba </a:t>
            </a:r>
            <a:r>
              <a:rPr lang="cs-CZ" b="1" dirty="0" smtClean="0">
                <a:latin typeface="Times New Roman" pitchFamily="18" charset="0"/>
                <a:cs typeface="Times New Roman" pitchFamily="18" charset="0"/>
              </a:rPr>
              <a:t>pražského groše</a:t>
            </a:r>
            <a:r>
              <a:rPr lang="cs-CZ" dirty="0" smtClean="0">
                <a:latin typeface="Times New Roman" pitchFamily="18" charset="0"/>
                <a:cs typeface="Times New Roman" pitchFamily="18" charset="0"/>
              </a:rPr>
              <a:t>, stříbrného platidla</a:t>
            </a:r>
          </a:p>
          <a:p>
            <a:r>
              <a:rPr lang="cs-CZ" b="1" i="1" dirty="0" smtClean="0">
                <a:latin typeface="Times New Roman" pitchFamily="18" charset="0"/>
                <a:cs typeface="Times New Roman" pitchFamily="18" charset="0"/>
              </a:rPr>
              <a:t>Pokusil se jako první český panovník založit univerzitu, ale pro odpor šlechty od tohoto plánu ustoupil</a:t>
            </a:r>
          </a:p>
          <a:p>
            <a:endParaRPr lang="cs-CZ" dirty="0">
              <a:latin typeface="Times New Roman" pitchFamily="18" charset="0"/>
              <a:cs typeface="Times New Roman" pitchFamily="18" charset="0"/>
            </a:endParaRPr>
          </a:p>
        </p:txBody>
      </p:sp>
      <p:pic>
        <p:nvPicPr>
          <p:cNvPr id="22530" name="Picture 2" descr="https://upload.wikimedia.org/wikipedia/commons/5/59/Grossi_pragenses_avers.jpg"/>
          <p:cNvPicPr>
            <a:picLocks noChangeAspect="1" noChangeArrowheads="1"/>
          </p:cNvPicPr>
          <p:nvPr/>
        </p:nvPicPr>
        <p:blipFill>
          <a:blip r:embed="rId2"/>
          <a:srcRect/>
          <a:stretch>
            <a:fillRect/>
          </a:stretch>
        </p:blipFill>
        <p:spPr bwMode="auto">
          <a:xfrm>
            <a:off x="714348" y="4000504"/>
            <a:ext cx="1685925" cy="1685926"/>
          </a:xfrm>
          <a:prstGeom prst="rect">
            <a:avLst/>
          </a:prstGeom>
          <a:noFill/>
        </p:spPr>
      </p:pic>
      <p:pic>
        <p:nvPicPr>
          <p:cNvPr id="22532" name="Picture 4" descr="https://upload.wikimedia.org/wikipedia/commons/4/4e/Grossi_pragenses_revers.jpg"/>
          <p:cNvPicPr>
            <a:picLocks noChangeAspect="1" noChangeArrowheads="1"/>
          </p:cNvPicPr>
          <p:nvPr/>
        </p:nvPicPr>
        <p:blipFill>
          <a:blip r:embed="rId3"/>
          <a:srcRect/>
          <a:stretch>
            <a:fillRect/>
          </a:stretch>
        </p:blipFill>
        <p:spPr bwMode="auto">
          <a:xfrm>
            <a:off x="2857488" y="4071942"/>
            <a:ext cx="1685925" cy="1676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Times New Roman" pitchFamily="18" charset="0"/>
                <a:cs typeface="Times New Roman" pitchFamily="18" charset="0"/>
              </a:rPr>
              <a:t>Václav III.</a:t>
            </a:r>
            <a:endParaRPr lang="cs-CZ" dirty="0">
              <a:latin typeface="Times New Roman" pitchFamily="18" charset="0"/>
              <a:cs typeface="Times New Roman" pitchFamily="18" charset="0"/>
            </a:endParaRPr>
          </a:p>
        </p:txBody>
      </p:sp>
      <p:sp>
        <p:nvSpPr>
          <p:cNvPr id="3" name="Zástupný symbol pro obsah 2"/>
          <p:cNvSpPr>
            <a:spLocks noGrp="1"/>
          </p:cNvSpPr>
          <p:nvPr>
            <p:ph idx="1"/>
          </p:nvPr>
        </p:nvSpPr>
        <p:spPr/>
        <p:txBody>
          <a:bodyPr/>
          <a:lstStyle/>
          <a:p>
            <a:r>
              <a:rPr lang="cs-CZ" dirty="0" smtClean="0">
                <a:latin typeface="Times New Roman" pitchFamily="18" charset="0"/>
                <a:cs typeface="Times New Roman" pitchFamily="18" charset="0"/>
              </a:rPr>
              <a:t>k</a:t>
            </a:r>
            <a:r>
              <a:rPr lang="cs-CZ" dirty="0" smtClean="0">
                <a:latin typeface="Times New Roman" pitchFamily="18" charset="0"/>
                <a:cs typeface="Times New Roman" pitchFamily="18" charset="0"/>
              </a:rPr>
              <a:t>rál </a:t>
            </a:r>
            <a:r>
              <a:rPr lang="cs-CZ" dirty="0" smtClean="0">
                <a:latin typeface="Times New Roman" pitchFamily="18" charset="0"/>
                <a:cs typeface="Times New Roman" pitchFamily="18" charset="0"/>
              </a:rPr>
              <a:t>český, polský a uherský</a:t>
            </a:r>
          </a:p>
          <a:p>
            <a:r>
              <a:rPr lang="cs-CZ" dirty="0" smtClean="0">
                <a:latin typeface="Times New Roman" pitchFamily="18" charset="0"/>
                <a:cs typeface="Times New Roman" pitchFamily="18" charset="0"/>
              </a:rPr>
              <a:t>Brzo </a:t>
            </a:r>
            <a:r>
              <a:rPr lang="cs-CZ" dirty="0" smtClean="0">
                <a:latin typeface="Times New Roman" pitchFamily="18" charset="0"/>
                <a:cs typeface="Times New Roman" pitchFamily="18" charset="0"/>
              </a:rPr>
              <a:t>však o Uhry přijde, stejně tak mu hrozí ztráta </a:t>
            </a:r>
            <a:r>
              <a:rPr lang="cs-CZ" dirty="0" smtClean="0">
                <a:latin typeface="Times New Roman" pitchFamily="18" charset="0"/>
                <a:cs typeface="Times New Roman" pitchFamily="18" charset="0"/>
              </a:rPr>
              <a:t>Polska.</a:t>
            </a:r>
            <a:endParaRPr lang="cs-CZ" dirty="0" smtClean="0">
              <a:latin typeface="Times New Roman" pitchFamily="18" charset="0"/>
              <a:cs typeface="Times New Roman" pitchFamily="18" charset="0"/>
            </a:endParaRPr>
          </a:p>
          <a:p>
            <a:pPr>
              <a:buFontTx/>
              <a:buChar char="-"/>
            </a:pPr>
            <a:r>
              <a:rPr lang="cs-CZ" dirty="0" smtClean="0">
                <a:latin typeface="Times New Roman" pitchFamily="18" charset="0"/>
                <a:cs typeface="Times New Roman" pitchFamily="18" charset="0"/>
              </a:rPr>
              <a:t>V</a:t>
            </a:r>
            <a:r>
              <a:rPr lang="cs-CZ" dirty="0" smtClean="0">
                <a:latin typeface="Times New Roman" pitchFamily="18" charset="0"/>
                <a:cs typeface="Times New Roman" pitchFamily="18" charset="0"/>
              </a:rPr>
              <a:t>ytáhne </a:t>
            </a:r>
            <a:r>
              <a:rPr lang="cs-CZ" dirty="0" smtClean="0">
                <a:latin typeface="Times New Roman" pitchFamily="18" charset="0"/>
                <a:cs typeface="Times New Roman" pitchFamily="18" charset="0"/>
              </a:rPr>
              <a:t>tedy r. 1306 do Polska, při zastávce v Olomouci je </a:t>
            </a:r>
            <a:r>
              <a:rPr lang="cs-CZ" dirty="0" smtClean="0">
                <a:latin typeface="Times New Roman" pitchFamily="18" charset="0"/>
                <a:cs typeface="Times New Roman" pitchFamily="18" charset="0"/>
              </a:rPr>
              <a:t>zavražděn.</a:t>
            </a:r>
            <a:endParaRPr lang="cs-CZ" dirty="0" smtClean="0">
              <a:latin typeface="Times New Roman" pitchFamily="18" charset="0"/>
              <a:cs typeface="Times New Roman" pitchFamily="18" charset="0"/>
            </a:endParaRPr>
          </a:p>
          <a:p>
            <a:pPr>
              <a:buFontTx/>
              <a:buChar char="-"/>
            </a:pPr>
            <a:r>
              <a:rPr lang="cs-CZ" b="1" dirty="0" smtClean="0">
                <a:latin typeface="Times New Roman" pitchFamily="18" charset="0"/>
                <a:cs typeface="Times New Roman" pitchFamily="18" charset="0"/>
              </a:rPr>
              <a:t>Přemyslovský rod vymírá po </a:t>
            </a:r>
            <a:r>
              <a:rPr lang="cs-CZ" b="1" dirty="0" smtClean="0">
                <a:latin typeface="Times New Roman" pitchFamily="18" charset="0"/>
                <a:cs typeface="Times New Roman" pitchFamily="18" charset="0"/>
              </a:rPr>
              <a:t>meči.</a:t>
            </a:r>
            <a:endParaRPr lang="cs-CZ" b="1" dirty="0" smtClean="0">
              <a:latin typeface="Times New Roman" pitchFamily="18" charset="0"/>
              <a:cs typeface="Times New Roman" pitchFamily="18" charset="0"/>
            </a:endParaRPr>
          </a:p>
          <a:p>
            <a:pPr>
              <a:buFontTx/>
              <a:buChar char="-"/>
            </a:pPr>
            <a:r>
              <a:rPr lang="cs-CZ" dirty="0" smtClean="0">
                <a:latin typeface="Times New Roman" pitchFamily="18" charset="0"/>
                <a:cs typeface="Times New Roman" pitchFamily="18" charset="0"/>
              </a:rPr>
              <a:t>Nastává období boje o českou </a:t>
            </a:r>
            <a:r>
              <a:rPr lang="cs-CZ" dirty="0" smtClean="0">
                <a:latin typeface="Times New Roman" pitchFamily="18" charset="0"/>
                <a:cs typeface="Times New Roman" pitchFamily="18" charset="0"/>
              </a:rPr>
              <a:t>korunu.</a:t>
            </a:r>
            <a:endParaRPr lang="cs-CZ"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473</Words>
  <Application>Microsoft Office PowerPoint</Application>
  <PresentationFormat>Předvádění na obrazovce (4:3)</PresentationFormat>
  <Paragraphs>44</Paragraphs>
  <Slides>11</Slides>
  <Notes>0</Notes>
  <HiddenSlides>0</HiddenSlides>
  <MMClips>0</MMClips>
  <ScaleCrop>false</ScaleCrop>
  <HeadingPairs>
    <vt:vector size="4" baseType="variant">
      <vt:variant>
        <vt:lpstr>Motiv</vt:lpstr>
      </vt:variant>
      <vt:variant>
        <vt:i4>1</vt:i4>
      </vt:variant>
      <vt:variant>
        <vt:lpstr>Nadpisy snímků</vt:lpstr>
      </vt:variant>
      <vt:variant>
        <vt:i4>11</vt:i4>
      </vt:variant>
    </vt:vector>
  </HeadingPairs>
  <TitlesOfParts>
    <vt:vector size="12" baseType="lpstr">
      <vt:lpstr>Motiv sady Office</vt:lpstr>
      <vt:lpstr>Poslední Přemyslovci – část druhá</vt:lpstr>
      <vt:lpstr>Opakování z minulých hodin</vt:lpstr>
      <vt:lpstr>Přemysl Otakar II. král „železný a zlatý“</vt:lpstr>
      <vt:lpstr>Snímek 4</vt:lpstr>
      <vt:lpstr>Snímek 5</vt:lpstr>
      <vt:lpstr>Snímek 6</vt:lpstr>
      <vt:lpstr>Václav II.</vt:lpstr>
      <vt:lpstr>Snímek 8</vt:lpstr>
      <vt:lpstr>Václav III.</vt:lpstr>
      <vt:lpstr>Snímek 10</vt:lpstr>
      <vt:lpstr>Dokumentární film ke shlédnutí</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Poslední Přemyslovci – poslední část</dc:title>
  <dc:creator>vorlicek</dc:creator>
  <cp:lastModifiedBy>vorlicek</cp:lastModifiedBy>
  <cp:revision>12</cp:revision>
  <dcterms:created xsi:type="dcterms:W3CDTF">2017-03-19T19:43:15Z</dcterms:created>
  <dcterms:modified xsi:type="dcterms:W3CDTF">2017-03-19T21:20:52Z</dcterms:modified>
</cp:coreProperties>
</file>