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86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75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07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49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6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01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10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1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57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58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49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39235-5D6C-48BD-B358-C26A42038894}" type="datetimeFigureOut">
              <a:rPr lang="cs-CZ" smtClean="0"/>
              <a:t>03.04.2017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28EDD-F9BA-4A99-9A94-E31A98237D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86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praha.idnes.cz/vystavba-v-brownfieldech-praha-dm3-/praha-zpravy.aspx?c=A150218_2140614_praha-zpravy_ko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Spot%C5%99ebitel" TargetMode="External"/><Relationship Id="rId2" Type="http://schemas.openxmlformats.org/officeDocument/2006/relationships/hyperlink" Target="https://cs.wikipedia.org/wiki/Studen%C3%A1_v%C3%A1lk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93.blog.cz/1208/per-aspera-ad-astra-5" TargetMode="External"/><Relationship Id="rId2" Type="http://schemas.openxmlformats.org/officeDocument/2006/relationships/hyperlink" Target="http://www.palba.cz/viewtopic.php?f=389&amp;t=7354&amp;p=24556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Bitva_o_Berl%C3%ADn" TargetMode="External"/><Relationship Id="rId4" Type="http://schemas.openxmlformats.org/officeDocument/2006/relationships/hyperlink" Target="http://www.ceskatelevize.cz/ct24/archiv/1307719-demarkacni-car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Fultonsk%C3%BD_proje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u.cz/" TargetMode="External"/><Relationship Id="rId2" Type="http://schemas.openxmlformats.org/officeDocument/2006/relationships/hyperlink" Target="http://www.coi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potrebitele.cz/" TargetMode="External"/><Relationship Id="rId4" Type="http://schemas.openxmlformats.org/officeDocument/2006/relationships/hyperlink" Target="https://www.dtest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Osnova čtvrtečního testu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Shrnutí důležitých oblastí</a:t>
            </a:r>
          </a:p>
        </p:txBody>
      </p:sp>
    </p:spTree>
    <p:extLst>
      <p:ext uri="{BB962C8B-B14F-4D97-AF65-F5344CB8AC3E}">
        <p14:creationId xmlns:p14="http://schemas.microsoft.com/office/powerpoint/2010/main" val="681087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Uplatňuje práva spotřebitele a vysvětlí, jak se bránit v případě jejich porušení.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Celou oblast spotřebitelského práva řeší. </a:t>
            </a:r>
            <a:r>
              <a:rPr lang="cs-CZ" b="1" dirty="0"/>
              <a:t>Zákon č. 89/2012 Sb.</a:t>
            </a:r>
          </a:p>
          <a:p>
            <a:r>
              <a:rPr lang="cs-CZ" dirty="0"/>
              <a:t>Je to námi důvěrně známý Nový občanský zákoník – konkrétně </a:t>
            </a:r>
            <a:r>
              <a:rPr lang="cs-CZ" b="1" dirty="0"/>
              <a:t>Ustanovení o závazcích ze smluv uzavíraných se spotřebitelem</a:t>
            </a:r>
          </a:p>
          <a:p>
            <a:r>
              <a:rPr lang="cs-CZ" dirty="0"/>
              <a:t>Jedná se o paragrafy 1810 a dále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6467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Objasní souvislosti globálních a lokálních problémů.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 tímto OV si představte:</a:t>
            </a:r>
          </a:p>
          <a:p>
            <a:r>
              <a:rPr lang="cs-CZ" dirty="0"/>
              <a:t>Aktuální problémy Prahy. Řešili jsme:</a:t>
            </a:r>
          </a:p>
          <a:p>
            <a:pPr lvl="1"/>
            <a:r>
              <a:rPr lang="cs-CZ" dirty="0"/>
              <a:t>Dopravu – kudy, kam, jak ji </a:t>
            </a:r>
            <a:r>
              <a:rPr lang="cs-CZ" dirty="0" err="1"/>
              <a:t>regulovat,mýto</a:t>
            </a:r>
            <a:r>
              <a:rPr lang="cs-CZ" dirty="0"/>
              <a:t>,…</a:t>
            </a:r>
          </a:p>
          <a:p>
            <a:pPr lvl="1"/>
            <a:r>
              <a:rPr lang="cs-CZ" dirty="0"/>
              <a:t>Obytné/průmyslové zóny – logistická centra, možnosti zástavby (</a:t>
            </a:r>
            <a:r>
              <a:rPr lang="cs-CZ" dirty="0" err="1"/>
              <a:t>grownfields</a:t>
            </a:r>
            <a:r>
              <a:rPr lang="cs-CZ" dirty="0"/>
              <a:t>) – více viz: </a:t>
            </a:r>
          </a:p>
          <a:p>
            <a:pPr marL="457200" lvl="1" indent="0">
              <a:buNone/>
            </a:pPr>
            <a:r>
              <a:rPr lang="cs-CZ" dirty="0">
                <a:hlinkClick r:id="rId2"/>
              </a:rPr>
              <a:t>http://praha.idnes.cz/vystavba-v-brownfieldech-praha-dm3-/praha-zpravy.aspx?c=A150218_2140614_praha-zpravy_kol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80631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https://cs.wikipedia.org/wiki/Studen%C3%A1_v%C3%A1lka</a:t>
            </a:r>
            <a:endParaRPr lang="cs-CZ" dirty="0"/>
          </a:p>
          <a:p>
            <a:r>
              <a:rPr lang="cs-CZ" dirty="0">
                <a:hlinkClick r:id="rId3"/>
              </a:rPr>
              <a:t>https://cs.wikipedia.org/wiki/Spot%C5%99ebitel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459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Bitva o Berlín a závěr války v Evropě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Duben až květen 1945 </a:t>
            </a:r>
          </a:p>
        </p:txBody>
      </p:sp>
    </p:spTree>
    <p:extLst>
      <p:ext uri="{BB962C8B-B14F-4D97-AF65-F5344CB8AC3E}">
        <p14:creationId xmlns:p14="http://schemas.microsoft.com/office/powerpoint/2010/main" val="258065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Předpoklady, počátek 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547" y="468037"/>
            <a:ext cx="3534166" cy="5708720"/>
          </a:xfrm>
        </p:spPr>
      </p:pic>
    </p:spTree>
    <p:extLst>
      <p:ext uri="{BB962C8B-B14F-4D97-AF65-F5344CB8AC3E}">
        <p14:creationId xmlns:p14="http://schemas.microsoft.com/office/powerpoint/2010/main" val="1758403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duben 1945 - budování opevnění od Baltu až k českým hranicím</a:t>
            </a:r>
          </a:p>
          <a:p>
            <a:r>
              <a:rPr lang="cs-CZ" dirty="0"/>
              <a:t>16. dubna - počátek útoku, překročení (Lužické) Nisy</a:t>
            </a:r>
          </a:p>
          <a:p>
            <a:r>
              <a:rPr lang="cs-CZ" dirty="0"/>
              <a:t>19. dubna - Rudá armáda se přibližuje k Berlínu</a:t>
            </a:r>
          </a:p>
          <a:p>
            <a:r>
              <a:rPr lang="cs-CZ" dirty="0"/>
              <a:t>23. dubna - Stalin odebírá vedení Koněvovi a předává jej Žukovovi</a:t>
            </a:r>
          </a:p>
          <a:p>
            <a:r>
              <a:rPr lang="cs-CZ" dirty="0"/>
              <a:t>24. dubna - jednotky RA dobývají předměstí Berlína</a:t>
            </a:r>
          </a:p>
          <a:p>
            <a:r>
              <a:rPr lang="cs-CZ" dirty="0"/>
              <a:t>25. dubna - jednotky RA vstupují do Berlína</a:t>
            </a:r>
          </a:p>
          <a:p>
            <a:r>
              <a:rPr lang="cs-CZ" dirty="0"/>
              <a:t>29. dubna - dobyta větší část Berlína</a:t>
            </a:r>
          </a:p>
          <a:p>
            <a:r>
              <a:rPr lang="cs-CZ" dirty="0"/>
              <a:t>1. května - </a:t>
            </a:r>
            <a:r>
              <a:rPr lang="cs-CZ" dirty="0" err="1"/>
              <a:t>Goebbles</a:t>
            </a:r>
            <a:r>
              <a:rPr lang="cs-CZ" dirty="0"/>
              <a:t> se snaží zastavit palbu, poté páchá sebevraždu</a:t>
            </a:r>
          </a:p>
          <a:p>
            <a:r>
              <a:rPr lang="cs-CZ" dirty="0"/>
              <a:t>2. května - generál </a:t>
            </a:r>
            <a:r>
              <a:rPr lang="cs-CZ" dirty="0" err="1"/>
              <a:t>Weidling</a:t>
            </a:r>
            <a:r>
              <a:rPr lang="cs-CZ" dirty="0"/>
              <a:t> kapituluje </a:t>
            </a:r>
          </a:p>
        </p:txBody>
      </p:sp>
    </p:spTree>
    <p:extLst>
      <p:ext uri="{BB962C8B-B14F-4D97-AF65-F5344CB8AC3E}">
        <p14:creationId xmlns:p14="http://schemas.microsoft.com/office/powerpoint/2010/main" val="696664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Situace v Berlíně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20. dubna - A. Hitler slaví 56. narozeniny</a:t>
            </a:r>
          </a:p>
          <a:p>
            <a:r>
              <a:rPr lang="cs-CZ" dirty="0"/>
              <a:t>22. dubna - povolána všechna vojska ze západní fronty na pomoc Berlínu</a:t>
            </a:r>
          </a:p>
          <a:p>
            <a:r>
              <a:rPr lang="cs-CZ" dirty="0"/>
              <a:t>30. dubna - A. Hitler a Eva Braunová (1 den provdaná Hitlerová) páchají sebevraždu</a:t>
            </a:r>
          </a:p>
          <a:p>
            <a:r>
              <a:rPr lang="cs-CZ" dirty="0"/>
              <a:t>1. května - žena J. Goebbelse zabíjí svých 6 dětí (5-13 let) a poté společně s manželem páchají sebevraždu</a:t>
            </a:r>
          </a:p>
          <a:p>
            <a:r>
              <a:rPr lang="cs-CZ" dirty="0"/>
              <a:t>2. května -  generál </a:t>
            </a:r>
            <a:r>
              <a:rPr lang="cs-CZ" dirty="0" err="1"/>
              <a:t>Weidling</a:t>
            </a:r>
            <a:r>
              <a:rPr lang="cs-CZ" dirty="0"/>
              <a:t> předává kapitulaci generálovi Vasilu Čujkovovi, veliteli obrany Stalingradu (ach ta symbolika)</a:t>
            </a:r>
          </a:p>
        </p:txBody>
      </p:sp>
    </p:spTree>
    <p:extLst>
      <p:ext uri="{BB962C8B-B14F-4D97-AF65-F5344CB8AC3E}">
        <p14:creationId xmlns:p14="http://schemas.microsoft.com/office/powerpoint/2010/main" val="511537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Vyúčtování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RA postupovala k Berlínu o síle cca 2 000 000 vojáků, ztratila cca 370 000 vojáků (cca 15 000 denně; cca 80 000 padlých).</a:t>
            </a:r>
          </a:p>
          <a:p>
            <a:r>
              <a:rPr lang="cs-CZ" dirty="0"/>
              <a:t>Válka v Evropě poté pokračuje ještě téměř 2 týdny:</a:t>
            </a:r>
          </a:p>
          <a:p>
            <a:pPr lvl="1"/>
            <a:r>
              <a:rPr lang="cs-CZ" dirty="0"/>
              <a:t>7. května Němci podepisují Spojencům kapitulaci v Remeši</a:t>
            </a:r>
          </a:p>
          <a:p>
            <a:pPr lvl="1"/>
            <a:r>
              <a:rPr lang="cs-CZ" dirty="0"/>
              <a:t>8. května Němci podepisují kapitulaci na berlínském předměstí </a:t>
            </a:r>
            <a:r>
              <a:rPr lang="cs-CZ" dirty="0" err="1"/>
              <a:t>Karlshorst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____________________________________________________________</a:t>
            </a:r>
          </a:p>
          <a:p>
            <a:pPr lvl="1"/>
            <a:r>
              <a:rPr lang="cs-CZ" sz="2000" dirty="0"/>
              <a:t>5. – 9. května probíhá povstání v Praze, přes kterou ustupovalo velké množství německých vojáků </a:t>
            </a:r>
          </a:p>
          <a:p>
            <a:pPr lvl="1"/>
            <a:r>
              <a:rPr lang="cs-CZ" sz="2000" dirty="0"/>
              <a:t>Poslední boje války v Evropě se odehrají 11.-12. </a:t>
            </a:r>
            <a:r>
              <a:rPr lang="cs-CZ" sz="2000"/>
              <a:t>května 1945 </a:t>
            </a:r>
            <a:r>
              <a:rPr lang="cs-CZ" sz="2000" dirty="0"/>
              <a:t>ve středních Čechách</a:t>
            </a:r>
          </a:p>
        </p:txBody>
      </p:sp>
    </p:spTree>
    <p:extLst>
      <p:ext uri="{BB962C8B-B14F-4D97-AF65-F5344CB8AC3E}">
        <p14:creationId xmlns:p14="http://schemas.microsoft.com/office/powerpoint/2010/main" val="850953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Ende, </a:t>
            </a:r>
            <a:r>
              <a:rPr lang="cs-CZ" dirty="0" err="1"/>
              <a:t>Schluss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317247"/>
            <a:ext cx="10058400" cy="3080756"/>
          </a:xfrm>
        </p:spPr>
      </p:pic>
    </p:spTree>
    <p:extLst>
      <p:ext uri="{BB962C8B-B14F-4D97-AF65-F5344CB8AC3E}">
        <p14:creationId xmlns:p14="http://schemas.microsoft.com/office/powerpoint/2010/main" val="2384337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Pád Berlína vytvořil vhodné podmínky pro dobytí území Čech a Rakouska</a:t>
            </a:r>
          </a:p>
          <a:p>
            <a:r>
              <a:rPr lang="cs-CZ" dirty="0"/>
              <a:t>Vzniká tzv. „demarkační linie“ – místo setkání armád (tak, aby nedošlo k jejich střetu)</a:t>
            </a:r>
          </a:p>
          <a:p>
            <a:r>
              <a:rPr lang="cs-CZ" dirty="0"/>
              <a:t>„Američané si ve válečném konfliktu hleděli spíš vojenského aspektu, kdežto Rusové a Angličané se to snažili co nejvíce zpolitizovat. Sovětský svaz se snažil dosáhnout na dobytých územích co nejvíce politického vlivu. A bohužel mu k tomu napomáhala i československá vláda v čele s </a:t>
            </a:r>
            <a:r>
              <a:rPr lang="cs-CZ" dirty="0" err="1"/>
              <a:t>Fierlingerem</a:t>
            </a:r>
            <a:r>
              <a:rPr lang="cs-CZ" dirty="0"/>
              <a:t>, který se snažil co nejvíce potlačit vstup americké armády na československé území.“</a:t>
            </a:r>
          </a:p>
        </p:txBody>
      </p:sp>
    </p:spTree>
    <p:extLst>
      <p:ext uri="{BB962C8B-B14F-4D97-AF65-F5344CB8AC3E}">
        <p14:creationId xmlns:p14="http://schemas.microsoft.com/office/powerpoint/2010/main" val="119828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 příkladech demonstruje zneužití techniky ve světových válkách a jeho důsledky.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Pod tímto OV hledejte závěr války v:</a:t>
            </a:r>
          </a:p>
          <a:p>
            <a:r>
              <a:rPr lang="cs-CZ" dirty="0"/>
              <a:t>A) v Evropě</a:t>
            </a:r>
          </a:p>
          <a:p>
            <a:r>
              <a:rPr lang="cs-CZ" dirty="0"/>
              <a:t>- více viz prezentace „Bitva o Berlín“</a:t>
            </a:r>
          </a:p>
          <a:p>
            <a:r>
              <a:rPr lang="cs-CZ" dirty="0"/>
              <a:t>B) v Pacifiku</a:t>
            </a:r>
          </a:p>
          <a:p>
            <a:pPr lvl="1"/>
            <a:r>
              <a:rPr lang="cs-CZ" dirty="0"/>
              <a:t>Závěrečná velká bitva byla o Okinawu - probíhala v dubnu/červnu 1945</a:t>
            </a:r>
          </a:p>
          <a:p>
            <a:pPr lvl="1"/>
            <a:r>
              <a:rPr lang="cs-CZ" dirty="0"/>
              <a:t>Přinesla obrovské ztráty oběma stranám </a:t>
            </a:r>
          </a:p>
          <a:p>
            <a:pPr lvl="1"/>
            <a:r>
              <a:rPr lang="cs-CZ" dirty="0"/>
              <a:t>Společně s bitvou o </a:t>
            </a:r>
            <a:r>
              <a:rPr lang="cs-CZ" dirty="0" err="1"/>
              <a:t>Iwodžimu</a:t>
            </a:r>
            <a:r>
              <a:rPr lang="cs-CZ" dirty="0"/>
              <a:t> se stala odrazovým můstkem pro úvahy o ztrátách amerických jednotek při útoku na kmenové japonské ostrovy (plánováno podzim 1945/jaro 1946) </a:t>
            </a:r>
          </a:p>
          <a:p>
            <a:pPr lvl="1"/>
            <a:r>
              <a:rPr lang="cs-CZ" dirty="0"/>
              <a:t>Toto se stalo jedním z faktorů při zvažování o následném použití jaderné zbraně   </a:t>
            </a:r>
          </a:p>
        </p:txBody>
      </p:sp>
    </p:spTree>
    <p:extLst>
      <p:ext uri="{BB962C8B-B14F-4D97-AF65-F5344CB8AC3E}">
        <p14:creationId xmlns:p14="http://schemas.microsoft.com/office/powerpoint/2010/main" val="211784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Demarkační linie v Čechách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346" y="1846263"/>
            <a:ext cx="5363633" cy="4022725"/>
          </a:xfrm>
        </p:spPr>
      </p:pic>
    </p:spTree>
    <p:extLst>
      <p:ext uri="{BB962C8B-B14F-4D97-AF65-F5344CB8AC3E}">
        <p14:creationId xmlns:p14="http://schemas.microsoft.com/office/powerpoint/2010/main" val="3777346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http://www.palba.cz/viewtopic.php?f=389&amp;t=7354&amp;p=245560</a:t>
            </a:r>
            <a:endParaRPr lang="cs-CZ" dirty="0"/>
          </a:p>
          <a:p>
            <a:r>
              <a:rPr lang="cs-CZ" dirty="0">
                <a:hlinkClick r:id="rId3"/>
              </a:rPr>
              <a:t>http://mypage93.blog.cz/1208/per-aspera-ad-astra-5</a:t>
            </a:r>
            <a:endParaRPr lang="cs-CZ" dirty="0"/>
          </a:p>
          <a:p>
            <a:r>
              <a:rPr lang="cs-CZ" dirty="0">
                <a:hlinkClick r:id="rId4"/>
              </a:rPr>
              <a:t>http://www.ceskatelevize.cz/ct24/archiv/1307719-demarkacni-cara</a:t>
            </a:r>
            <a:endParaRPr lang="cs-CZ" dirty="0"/>
          </a:p>
          <a:p>
            <a:r>
              <a:rPr lang="cs-CZ" dirty="0">
                <a:hlinkClick r:id="rId5"/>
              </a:rPr>
              <a:t>https://cs.wikipedia.org/wiki/Bitva_o_Berl%C3%ADn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738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 příkladech demonstruje zneužití techniky ve světových válkách a jeho důsledky.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 červenci/srpnu 1945 probíhala u Berlína tzv. „Postupimská konference“ – ještě o ní bude zmínka</a:t>
            </a:r>
          </a:p>
          <a:p>
            <a:r>
              <a:rPr lang="cs-CZ" dirty="0"/>
              <a:t>Ve vztahu k Pacifiku přinesla tzv. „Postupimskou deklaraci“ – </a:t>
            </a:r>
          </a:p>
          <a:p>
            <a:pPr lvl="1"/>
            <a:r>
              <a:rPr lang="cs-CZ" dirty="0"/>
              <a:t>Požadavek na bezpodmínečnou kapitulaci Japonska</a:t>
            </a:r>
          </a:p>
          <a:p>
            <a:pPr lvl="1"/>
            <a:r>
              <a:rPr lang="cs-CZ" dirty="0"/>
              <a:t>8.8. vstupuje do války proti Japonsku SSSR (obsadí severní část Korejského poloostrova, budoucí KLDR, zatímco jižní část obsadí Američané….a pak bude Korejská válka)</a:t>
            </a:r>
          </a:p>
          <a:p>
            <a:r>
              <a:rPr lang="cs-CZ" dirty="0"/>
              <a:t>6. a 9. srpna dopadají jaderné bomby na Hirošimu a Nagasaki (závěr zničujících náletů na japonská města)</a:t>
            </a:r>
          </a:p>
          <a:p>
            <a:r>
              <a:rPr lang="cs-CZ" dirty="0"/>
              <a:t>15. 8. císař nařizuje kapitulaci, kterou formálně stvrdí 2.9.1945 na palubě americké letadlové lodi Missouri</a:t>
            </a:r>
          </a:p>
        </p:txBody>
      </p:sp>
    </p:spTree>
    <p:extLst>
      <p:ext uri="{BB962C8B-B14F-4D97-AF65-F5344CB8AC3E}">
        <p14:creationId xmlns:p14="http://schemas.microsoft.com/office/powerpoint/2010/main" val="363734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 příkladech demonstruje zneužití techniky ve světových válkách a jeho důsledky.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Postupimská konference – za účasti USA, VF, SSSR stanovila, že:</a:t>
            </a:r>
          </a:p>
          <a:p>
            <a:pPr lvl="1"/>
            <a:r>
              <a:rPr lang="cs-CZ" dirty="0"/>
              <a:t>budou vytvořeny okupační správy Rakouska a Německa</a:t>
            </a:r>
          </a:p>
          <a:p>
            <a:pPr lvl="1"/>
            <a:r>
              <a:rPr lang="cs-CZ" dirty="0"/>
              <a:t>hlavní cíle okupace Německa budou tzv. „4D“ – denacifikace, demokratizace, demilitarizace, dekartelizace</a:t>
            </a:r>
          </a:p>
          <a:p>
            <a:pPr lvl="1"/>
            <a:r>
              <a:rPr lang="cs-CZ" dirty="0"/>
              <a:t>budou upraveny hranice některých států (např. ČSR přišlo o Zakarpatskou Ukrajinu)</a:t>
            </a:r>
          </a:p>
          <a:p>
            <a:pPr lvl="1"/>
            <a:r>
              <a:rPr lang="cs-CZ" dirty="0"/>
              <a:t>budou vysídlení Němci z oblastí mimo německých hranic.</a:t>
            </a:r>
          </a:p>
        </p:txBody>
      </p:sp>
    </p:spTree>
    <p:extLst>
      <p:ext uri="{BB962C8B-B14F-4D97-AF65-F5344CB8AC3E}">
        <p14:creationId xmlns:p14="http://schemas.microsoft.com/office/powerpoint/2010/main" val="218341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Vysvětlí příčiny a důsledky vzniku bipolárního světa, uvede příklady střetávání obou bloků.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 tímto OV hledejte poválečné dělení světa na tzv. „západní“ a „východní“ část, stručně řečeno rozdělenou podle toho, kterou část osvobodila jaká armáda (západní – USA, VB, F; východní – SSSR)</a:t>
            </a:r>
          </a:p>
          <a:p>
            <a:r>
              <a:rPr lang="cs-CZ" dirty="0"/>
              <a:t>Symbolem se stala demarkační linie – více viz </a:t>
            </a:r>
            <a:r>
              <a:rPr lang="cs-CZ" dirty="0">
                <a:hlinkClick r:id="rId2"/>
              </a:rPr>
              <a:t>https://cs.wikipedia.org/wiki/Fultonsk%C3%BD_projev</a:t>
            </a:r>
            <a:endParaRPr lang="cs-CZ" dirty="0"/>
          </a:p>
          <a:p>
            <a:r>
              <a:rPr lang="cs-CZ" dirty="0"/>
              <a:t>Velký vliv na další vývoj mělo, jaké mocnosti se stanou okupační zprávou a jaký režim a ideologii budou prosazovat</a:t>
            </a:r>
          </a:p>
          <a:p>
            <a:r>
              <a:rPr lang="cs-CZ" dirty="0"/>
              <a:t>Pro další vývoj světa (očekávaná válka USA – SSSR) a soupeření těchto velmocí se vžil výraz „studená válka“ </a:t>
            </a:r>
          </a:p>
        </p:txBody>
      </p:sp>
    </p:spTree>
    <p:extLst>
      <p:ext uri="{BB962C8B-B14F-4D97-AF65-F5344CB8AC3E}">
        <p14:creationId xmlns:p14="http://schemas.microsoft.com/office/powerpoint/2010/main" val="504704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Uplatňuje práva spotřebitele a vysvětlí, jak se bránit v případě jejich porušení.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Pod tímto OV si představte:</a:t>
            </a:r>
          </a:p>
          <a:p>
            <a:r>
              <a:rPr lang="cs-CZ" dirty="0"/>
              <a:t>Vaše práva jakožto spotřebitele. „</a:t>
            </a:r>
            <a:r>
              <a:rPr lang="cs-CZ" b="1" dirty="0"/>
              <a:t>Spotřebitel</a:t>
            </a:r>
            <a:r>
              <a:rPr lang="cs-CZ" dirty="0"/>
              <a:t> je poslední v řetězci odběratelů, fyzická osoba, která zboží nebo služby spotřebovává a neprodává dál.“ – čili jste to i Vy v okamžiku, kdy cokoli koupíte/objednáte.</a:t>
            </a:r>
          </a:p>
          <a:p>
            <a:r>
              <a:rPr lang="cs-CZ" b="1" dirty="0"/>
              <a:t>Máte v zásadě tato práva: </a:t>
            </a:r>
          </a:p>
          <a:p>
            <a:r>
              <a:rPr lang="cs-CZ" sz="2300" dirty="0"/>
              <a:t>právo na uspokojení základních potřeb </a:t>
            </a:r>
          </a:p>
          <a:p>
            <a:r>
              <a:rPr lang="cs-CZ" sz="2300" dirty="0"/>
              <a:t>právo na bezpečnost </a:t>
            </a:r>
          </a:p>
          <a:p>
            <a:r>
              <a:rPr lang="cs-CZ" sz="2300" dirty="0"/>
              <a:t>právo být informován </a:t>
            </a:r>
          </a:p>
          <a:p>
            <a:r>
              <a:rPr lang="cs-CZ" sz="2300" dirty="0"/>
              <a:t>právo na výběr </a:t>
            </a:r>
          </a:p>
          <a:p>
            <a:r>
              <a:rPr lang="cs-CZ" sz="2300" dirty="0"/>
              <a:t>právo být vyslyšen </a:t>
            </a:r>
          </a:p>
          <a:p>
            <a:r>
              <a:rPr lang="cs-CZ" sz="2300" dirty="0"/>
              <a:t>právo být odškodněn </a:t>
            </a:r>
          </a:p>
          <a:p>
            <a:r>
              <a:rPr lang="cs-CZ" sz="2300" dirty="0"/>
              <a:t>právo na spotřebitelské vzdělávání </a:t>
            </a:r>
          </a:p>
          <a:p>
            <a:r>
              <a:rPr lang="cs-CZ" sz="2300" dirty="0"/>
              <a:t>právo na zdravé životní prostředí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54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Uplatňuje práva spotřebitele a vysvětlí, jak se bránit v případě jejich porušení.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Tato práva uplatňujete při:</a:t>
            </a:r>
          </a:p>
          <a:p>
            <a:r>
              <a:rPr lang="cs-CZ" dirty="0"/>
              <a:t>A) </a:t>
            </a:r>
            <a:r>
              <a:rPr lang="cs-CZ" b="1" dirty="0"/>
              <a:t>nákupu</a:t>
            </a:r>
          </a:p>
          <a:p>
            <a:pPr lvl="1"/>
            <a:r>
              <a:rPr lang="cs-CZ" dirty="0"/>
              <a:t>Musíte být podrobně informováni o vašich právech, kvalitě výrobku, obchodních podmínkách,…</a:t>
            </a:r>
          </a:p>
          <a:p>
            <a:pPr lvl="1"/>
            <a:r>
              <a:rPr lang="cs-CZ" dirty="0"/>
              <a:t>Možnostech odstoupení od smlouvy či reklamaci (více později)</a:t>
            </a:r>
          </a:p>
          <a:p>
            <a:pPr lvl="1"/>
            <a:r>
              <a:rPr lang="cs-CZ" dirty="0"/>
              <a:t>Bezpečnostních parametrech výrobku (CE – vzpomínáte?;resp. co s výrobkem dělat nesmíte)</a:t>
            </a:r>
          </a:p>
          <a:p>
            <a:r>
              <a:rPr lang="cs-CZ" dirty="0"/>
              <a:t>B)</a:t>
            </a:r>
            <a:r>
              <a:rPr lang="cs-CZ" b="1" dirty="0"/>
              <a:t>užívání věci</a:t>
            </a:r>
          </a:p>
          <a:p>
            <a:pPr lvl="1"/>
            <a:r>
              <a:rPr lang="cs-CZ" dirty="0"/>
              <a:t>nejčastěji vrácení zboží do 14-ti dnů při nákupu mimo prodejnu (e-shop), nebo možnost reklamovat výrobek během 24 měsíční záruky plynoucí ze zákona.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515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Uplatňuje práva spotřebitele a vysvětlí, jak se bránit v případě jejich porušení.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C) </a:t>
            </a:r>
            <a:r>
              <a:rPr lang="cs-CZ" b="1" dirty="0"/>
              <a:t>reklamaci</a:t>
            </a:r>
          </a:p>
          <a:p>
            <a:r>
              <a:rPr lang="cs-CZ" dirty="0"/>
              <a:t>Zboží nemusí být v originálním obalu, doporučuje se mít s sebou účtenku (při platbě kartou </a:t>
            </a:r>
            <a:r>
              <a:rPr lang="cs-CZ" i="1" dirty="0"/>
              <a:t>může</a:t>
            </a:r>
            <a:r>
              <a:rPr lang="cs-CZ" dirty="0"/>
              <a:t> stačit výpis z účtu)</a:t>
            </a:r>
          </a:p>
          <a:p>
            <a:r>
              <a:rPr lang="cs-CZ" dirty="0"/>
              <a:t>Je nutné sepsat reklamační protokol (je to trochu slovíčkaření)</a:t>
            </a:r>
          </a:p>
          <a:p>
            <a:r>
              <a:rPr lang="cs-CZ" dirty="0"/>
              <a:t>Na vyřízení reklamace je ze zákona 30 dnů, je mnoho možností, jak může dopadnout (oprava výrobku, výměna, vrácení peněz – toto je silně individuální)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6691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Uplatňuje práva spotřebitele a vysvětlí, jak se bránit v případě jejich porušení.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případě, kdy nejste s ochranou svých práv spokojeni (česky řečeno – máte pocit, že obchod ne postupuje tak, jak má), máte možnost obrátit se některou z následujících organizací:</a:t>
            </a:r>
          </a:p>
          <a:p>
            <a:pPr lvl="1"/>
            <a:r>
              <a:rPr lang="cs-CZ" dirty="0"/>
              <a:t>ČOI - </a:t>
            </a:r>
            <a:r>
              <a:rPr lang="cs-CZ" dirty="0">
                <a:hlinkClick r:id="rId2"/>
              </a:rPr>
              <a:t>http://www.coi.cz/</a:t>
            </a:r>
            <a:endParaRPr lang="cs-CZ" dirty="0"/>
          </a:p>
          <a:p>
            <a:pPr lvl="1"/>
            <a:r>
              <a:rPr lang="cs-CZ" dirty="0"/>
              <a:t>ČTÚ - </a:t>
            </a:r>
            <a:r>
              <a:rPr lang="cs-CZ" dirty="0">
                <a:hlinkClick r:id="rId3"/>
              </a:rPr>
              <a:t>http://www.ctu.cz/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/>
              <a:t>Dále existují spotřebitelské organizace:</a:t>
            </a:r>
          </a:p>
          <a:p>
            <a:pPr lvl="1"/>
            <a:r>
              <a:rPr lang="cs-CZ" dirty="0"/>
              <a:t>D-test - </a:t>
            </a:r>
            <a:r>
              <a:rPr lang="cs-CZ" dirty="0">
                <a:hlinkClick r:id="rId4"/>
              </a:rPr>
              <a:t>https://www.dtest.cz/</a:t>
            </a:r>
            <a:endParaRPr lang="cs-CZ" dirty="0"/>
          </a:p>
          <a:p>
            <a:pPr lvl="1"/>
            <a:r>
              <a:rPr lang="cs-CZ" dirty="0"/>
              <a:t>Sdružení ochrany spotřebitelů - </a:t>
            </a:r>
            <a:r>
              <a:rPr lang="cs-CZ" dirty="0">
                <a:hlinkClick r:id="rId5"/>
              </a:rPr>
              <a:t>www.spotrebitele.cz</a:t>
            </a:r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No a v neposlední řadě můžete kontaktovat orgány činné v trestním řízení – ale to je až poslední krok… nejlepší je pokusit se </a:t>
            </a:r>
            <a:r>
              <a:rPr lang="cs-CZ" b="1" i="1" dirty="0"/>
              <a:t>domluvit.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92329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1359</Words>
  <Application>Microsoft Office PowerPoint</Application>
  <PresentationFormat>Širokoúhlá obrazovka</PresentationFormat>
  <Paragraphs>114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Motiv Office</vt:lpstr>
      <vt:lpstr>Osnova čtvrtečního testu</vt:lpstr>
      <vt:lpstr>Na příkladech demonstruje zneužití techniky ve světových válkách a jeho důsledky.</vt:lpstr>
      <vt:lpstr>Na příkladech demonstruje zneužití techniky ve světových válkách a jeho důsledky.</vt:lpstr>
      <vt:lpstr>Na příkladech demonstruje zneužití techniky ve světových válkách a jeho důsledky.</vt:lpstr>
      <vt:lpstr>Vysvětlí příčiny a důsledky vzniku bipolárního světa, uvede příklady střetávání obou bloků.</vt:lpstr>
      <vt:lpstr>Uplatňuje práva spotřebitele a vysvětlí, jak se bránit v případě jejich porušení.</vt:lpstr>
      <vt:lpstr>Uplatňuje práva spotřebitele a vysvětlí, jak se bránit v případě jejich porušení.</vt:lpstr>
      <vt:lpstr>Uplatňuje práva spotřebitele a vysvětlí, jak se bránit v případě jejich porušení.</vt:lpstr>
      <vt:lpstr>Uplatňuje práva spotřebitele a vysvětlí, jak se bránit v případě jejich porušení.</vt:lpstr>
      <vt:lpstr>Uplatňuje práva spotřebitele a vysvětlí, jak se bránit v případě jejich porušení.</vt:lpstr>
      <vt:lpstr>Objasní souvislosti globálních a lokálních problémů.</vt:lpstr>
      <vt:lpstr>Zdroje</vt:lpstr>
      <vt:lpstr>Bitva o Berlín a závěr války v Evropě</vt:lpstr>
      <vt:lpstr>Předpoklady, počátek </vt:lpstr>
      <vt:lpstr>Průběh</vt:lpstr>
      <vt:lpstr>Situace v Berlíně</vt:lpstr>
      <vt:lpstr>Vyúčtování</vt:lpstr>
      <vt:lpstr>Ende, Schluss</vt:lpstr>
      <vt:lpstr>Závěr</vt:lpstr>
      <vt:lpstr>Demarkační linie v Čechách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Osnova čtvrtečního testu</dc:title>
  <dc:creator>Vojtěch Krakowitzer</dc:creator>
  <cp:lastModifiedBy>Vojtěch Krakowitzer</cp:lastModifiedBy>
  <cp:revision>8</cp:revision>
  <dcterms:created xsi:type="dcterms:W3CDTF">2017-04-03T16:32:40Z</dcterms:created>
  <dcterms:modified xsi:type="dcterms:W3CDTF">2017-04-03T17:36:16Z</dcterms:modified>
</cp:coreProperties>
</file>