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5" r:id="rId8"/>
    <p:sldId id="270" r:id="rId9"/>
    <p:sldId id="260" r:id="rId10"/>
    <p:sldId id="266" r:id="rId11"/>
    <p:sldId id="267" r:id="rId12"/>
    <p:sldId id="271" r:id="rId13"/>
    <p:sldId id="272" r:id="rId14"/>
    <p:sldId id="261" r:id="rId15"/>
    <p:sldId id="268" r:id="rId16"/>
    <p:sldId id="262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4" autoAdjust="0"/>
    <p:restoredTop sz="94660"/>
  </p:normalViewPr>
  <p:slideViewPr>
    <p:cSldViewPr>
      <p:cViewPr varScale="1">
        <p:scale>
          <a:sx n="83" d="100"/>
          <a:sy n="83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FF6B7-77FB-4CB1-BC00-5DF2211BBA6F}" type="datetimeFigureOut">
              <a:rPr lang="cs-CZ" smtClean="0"/>
              <a:pPr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034C-AE6D-41E6-882B-740F69F44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Gotická architektura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12. století - konec 15. stol.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ýsledek obrázku pro karlštej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14422"/>
            <a:ext cx="2977390" cy="2168717"/>
          </a:xfrm>
          <a:prstGeom prst="rect">
            <a:avLst/>
          </a:prstGeom>
          <a:noFill/>
        </p:spPr>
      </p:pic>
      <p:pic>
        <p:nvPicPr>
          <p:cNvPr id="25604" name="Picture 4" descr="Výsledek obrázku pro karlštej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383347" cy="2214555"/>
          </a:xfrm>
          <a:prstGeom prst="rect">
            <a:avLst/>
          </a:prstGeom>
          <a:noFill/>
        </p:spPr>
      </p:pic>
      <p:pic>
        <p:nvPicPr>
          <p:cNvPr id="25606" name="Picture 6" descr="Související obr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214422"/>
            <a:ext cx="2143140" cy="2144569"/>
          </a:xfrm>
          <a:prstGeom prst="rect">
            <a:avLst/>
          </a:prstGeom>
          <a:noFill/>
        </p:spPr>
      </p:pic>
      <p:pic>
        <p:nvPicPr>
          <p:cNvPr id="25608" name="Picture 8" descr="Výsledek obrázku pro karlův most goti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643314"/>
            <a:ext cx="3007556" cy="2000264"/>
          </a:xfrm>
          <a:prstGeom prst="rect">
            <a:avLst/>
          </a:prstGeom>
          <a:noFill/>
        </p:spPr>
      </p:pic>
      <p:pic>
        <p:nvPicPr>
          <p:cNvPr id="8" name="Picture 2" descr="Výsledek obrázku pro kašpe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643314"/>
            <a:ext cx="3000396" cy="1989493"/>
          </a:xfrm>
          <a:prstGeom prst="rect">
            <a:avLst/>
          </a:prstGeom>
          <a:noFill/>
        </p:spPr>
      </p:pic>
      <p:pic>
        <p:nvPicPr>
          <p:cNvPr id="8194" name="Picture 2" descr="Výsledek obrázku pro panna marie sněžn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643314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Výsledek obrázku pro katedrála sv. víta kres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3064858" cy="4500594"/>
          </a:xfrm>
          <a:prstGeom prst="rect">
            <a:avLst/>
          </a:prstGeom>
          <a:noFill/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01122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Katedrála sv. Víta, sv. Václava a Vojtěcha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7158" y="1714488"/>
            <a:ext cx="5043494" cy="441167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Dříve románská bazilika sv. Víta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1344 - zahájena stavba trojlodní gotické katedrály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1873-1929 dokončení stavby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Stavbu zahájil Matyáš z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Arrasu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pokračoval v ní Petr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Parléř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další.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katedrála sv. ví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0042"/>
            <a:ext cx="4277973" cy="2857520"/>
          </a:xfrm>
          <a:prstGeom prst="rect">
            <a:avLst/>
          </a:prstGeom>
          <a:noFill/>
        </p:spPr>
      </p:pic>
      <p:pic>
        <p:nvPicPr>
          <p:cNvPr id="5" name="Picture 6" descr="Výsledek obrázku pro katedrála sv. ví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857520" cy="2826905"/>
          </a:xfrm>
          <a:prstGeom prst="rect">
            <a:avLst/>
          </a:prstGeom>
          <a:noFill/>
        </p:spPr>
      </p:pic>
      <p:pic>
        <p:nvPicPr>
          <p:cNvPr id="28678" name="Picture 6" descr="Kaple sv. Václava, vstupní dveře do Korunní komory s Korunovačními kleno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2381250" cy="3171826"/>
          </a:xfrm>
          <a:prstGeom prst="rect">
            <a:avLst/>
          </a:prstGeom>
          <a:noFill/>
        </p:spPr>
      </p:pic>
      <p:pic>
        <p:nvPicPr>
          <p:cNvPr id="28680" name="Picture 8" descr="https://upload.wikimedia.org/wikipedia/commons/thumb/c/cb/Busta_Petr_Parl%C3%A9%C5%99.jpg/800px-Busta_Petr_Parl%C3%A9%C5%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571876"/>
            <a:ext cx="1843302" cy="1799523"/>
          </a:xfrm>
          <a:prstGeom prst="rect">
            <a:avLst/>
          </a:prstGeom>
          <a:noFill/>
        </p:spPr>
      </p:pic>
      <p:pic>
        <p:nvPicPr>
          <p:cNvPr id="28682" name="Picture 10" descr="https://upload.wikimedia.org/wikipedia/commons/thumb/9/9e/Busta_Maty%C3%A1%C5%A1_z_Arrasu.jpg/1024px-Busta_Maty%C3%A1%C5%A1_z_Arras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078" y="3571876"/>
            <a:ext cx="194554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2/24/Cathedrale_Saint-Guy_Prague_facade_sud_mosaique_Jugement_dernier.jpg/1280px-Cathedrale_Saint-Guy_Prague_facade_sud_mosaique_Jugement_dern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52" cy="575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Gotika za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Jagellonců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Poslední fáze gotického slohu v Čechách za vlády Vladislava Jagellonského, poté pomalý nástup renesance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Stavitelé: Benedikt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Matěj Rejsek z Přerova, Hanuš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Spiess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Prašná brána, Malostranská mostecká věž, Vladislavský sál, chrám sv. Barbory v Kutné Hoře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ek obrázku pro prašná brána kresle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095500" cy="2743201"/>
          </a:xfrm>
          <a:prstGeom prst="rect">
            <a:avLst/>
          </a:prstGeom>
          <a:noFill/>
        </p:spPr>
      </p:pic>
      <p:pic>
        <p:nvPicPr>
          <p:cNvPr id="23556" name="Picture 4" descr="Výsledek obrázku pro prašná brána kreslen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9866"/>
            <a:ext cx="2071702" cy="2721463"/>
          </a:xfrm>
          <a:prstGeom prst="rect">
            <a:avLst/>
          </a:prstGeom>
          <a:noFill/>
        </p:spPr>
      </p:pic>
      <p:pic>
        <p:nvPicPr>
          <p:cNvPr id="23558" name="Picture 6" descr="https://upload.wikimedia.org/wikipedia/commons/thumb/b/ba/Prag_Vladislav-Saal.jpg/800px-Prag_Vladislav-Sa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2571768" cy="3430096"/>
          </a:xfrm>
          <a:prstGeom prst="rect">
            <a:avLst/>
          </a:prstGeom>
          <a:noFill/>
        </p:spPr>
      </p:pic>
      <p:pic>
        <p:nvPicPr>
          <p:cNvPr id="23560" name="Picture 8" descr="https://upload.wikimedia.org/wikipedia/commons/6/6e/Vladislavsk%C3%BD_s%C3%A1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3429024" cy="3163275"/>
          </a:xfrm>
          <a:prstGeom prst="rect">
            <a:avLst/>
          </a:prstGeom>
          <a:noFill/>
        </p:spPr>
      </p:pic>
      <p:pic>
        <p:nvPicPr>
          <p:cNvPr id="23562" name="Picture 10" descr="Výsledek obrázku pro chrám sv. barbo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642918"/>
            <a:ext cx="381000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Gotika v Evropě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86412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Francie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kolébka gotiky: v 2.pol. 12. století přestavba kláštera v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Denis, počátek gotického slohu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nejznámější gotické chrámy: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 Paříží, chrám v Remeši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Německo, Rakousko</a:t>
            </a:r>
          </a:p>
          <a:p>
            <a:pPr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Stephansdom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(katedrála sv. Štěpána) ve Vídni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Kolínský dóm</a:t>
            </a:r>
          </a:p>
          <a:p>
            <a:pPr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Frauenkirche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 Norimberku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Itálie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Klášter sv. Františka v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Assisi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Průčelí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floréntské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katedrály, dóm v Miláně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Výsledek obrázku pro notre d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4" name="AutoShape 6" descr="Výsledek obrázku pro notre d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6" name="Picture 8" descr="Výsledek obrázku pro notre d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95775" cy="2857500"/>
          </a:xfrm>
          <a:prstGeom prst="rect">
            <a:avLst/>
          </a:prstGeom>
          <a:noFill/>
        </p:spPr>
      </p:pic>
      <p:pic>
        <p:nvPicPr>
          <p:cNvPr id="22538" name="Picture 10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2095500" cy="3143250"/>
          </a:xfrm>
          <a:prstGeom prst="rect">
            <a:avLst/>
          </a:prstGeom>
          <a:noFill/>
        </p:spPr>
      </p:pic>
      <p:pic>
        <p:nvPicPr>
          <p:cNvPr id="22540" name="Picture 12" descr="Výsledek obrázku pro frauenkirche nürnber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1943100" cy="2562226"/>
          </a:xfrm>
          <a:prstGeom prst="rect">
            <a:avLst/>
          </a:prstGeom>
          <a:noFill/>
        </p:spPr>
      </p:pic>
      <p:pic>
        <p:nvPicPr>
          <p:cNvPr id="22544" name="Picture 16" descr="Výsledek obrázku pro San Francesco v Assi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500438"/>
            <a:ext cx="5619750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Základní znaky gotiky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Vertikalita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úzké a vysoké stavby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Lomený oblouk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Vnitřní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(křížová klenba, pilíře) a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vnější opěrný systém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(opěrné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piliře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oblouky)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Vitrážová okna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Ozdobné prvky: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fiála, chrlič, rozeta, kamenná kružba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upload.wikimedia.org/wikipedia/commons/thumb/b/bd/K%C3%B6ln%2C_Hohe_Domkirche_St._Petrus_--_2014_--_1796.jpg/1280px-K%C3%B6ln%2C_Hohe_Domkirche_St._Petrus_--_2014_--_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5"/>
            <a:ext cx="3714776" cy="2498767"/>
          </a:xfrm>
          <a:prstGeom prst="rect">
            <a:avLst/>
          </a:prstGeom>
          <a:noFill/>
        </p:spPr>
      </p:pic>
      <p:pic>
        <p:nvPicPr>
          <p:cNvPr id="20486" name="Picture 6" descr="Výsledek obrázku pro křížová klen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097837" cy="2643206"/>
          </a:xfrm>
          <a:prstGeom prst="rect">
            <a:avLst/>
          </a:prstGeom>
          <a:noFill/>
        </p:spPr>
      </p:pic>
      <p:pic>
        <p:nvPicPr>
          <p:cNvPr id="20488" name="Picture 8" descr="Výsledek obrázku pro roz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214686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ýsledek obrázku pro vnější opěrný systé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657600" cy="5715000"/>
          </a:xfrm>
          <a:prstGeom prst="rect">
            <a:avLst/>
          </a:prstGeom>
          <a:noFill/>
        </p:spPr>
      </p:pic>
      <p:pic>
        <p:nvPicPr>
          <p:cNvPr id="5" name="Picture 2" descr="C:\Users\vorlicek\Desktop\468172_article_photo_eqFzFLu0_6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1"/>
            <a:ext cx="4071966" cy="3943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Gotické stavby v Čechách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 fáze gotiky: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Přemyslovská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(13.stol.)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Lucemburská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(14. stol.)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Jagellonská/Vladislavská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(15. stol.) – období odvozeno od Vladislava Jagellonského, který v Čechách vládl od r. 1471 do r. 1516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Gotika za Přemyslovců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výstavba husté sítě hradů (Zvíkov, Křivoklát, Bezděz)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Zakládání měst jako opory královské moci, výsledek kolonizační činnosti (České Budějovice, Plzeň, Kutná Hora)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Královská města: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vznikla na základě králova rozhodnutí, dělí se dále na horní (těžba stříbra) a věnná (města královen českých králů)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Poddanská města: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zakladatelem a vrchností je šlechta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Města vznikají na zeleném drnu či rozšířením kupecké osady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ýsledek obrázku pro zví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00643" cy="2571768"/>
          </a:xfrm>
          <a:prstGeom prst="rect">
            <a:avLst/>
          </a:prstGeom>
          <a:noFill/>
        </p:spPr>
      </p:pic>
      <p:pic>
        <p:nvPicPr>
          <p:cNvPr id="26628" name="Picture 4" descr="Výsledek obrázku pro zví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3848956" cy="2500330"/>
          </a:xfrm>
          <a:prstGeom prst="rect">
            <a:avLst/>
          </a:prstGeom>
          <a:noFill/>
        </p:spPr>
      </p:pic>
      <p:pic>
        <p:nvPicPr>
          <p:cNvPr id="26630" name="Picture 6" descr="Výsledek obrázku pro zvík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3524275" cy="2643206"/>
          </a:xfrm>
          <a:prstGeom prst="rect">
            <a:avLst/>
          </a:prstGeom>
          <a:noFill/>
        </p:spPr>
      </p:pic>
      <p:pic>
        <p:nvPicPr>
          <p:cNvPr id="26632" name="Picture 8" descr="Výsledek obrázku pro zvík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000373"/>
            <a:ext cx="4286280" cy="264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ýsledek obrázku pro urbanismus náměstí české budějo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67150" cy="3083691"/>
          </a:xfrm>
          <a:prstGeom prst="rect">
            <a:avLst/>
          </a:prstGeom>
          <a:noFill/>
        </p:spPr>
      </p:pic>
      <p:pic>
        <p:nvPicPr>
          <p:cNvPr id="27654" name="Picture 6" descr="Výsledek obrázku pro zakládání měst české budějo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98103" cy="2571768"/>
          </a:xfrm>
          <a:prstGeom prst="rect">
            <a:avLst/>
          </a:prstGeom>
          <a:noFill/>
        </p:spPr>
      </p:pic>
      <p:pic>
        <p:nvPicPr>
          <p:cNvPr id="27656" name="Picture 8" descr="Výsledek obrázku pro brno půdorys historického cent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275113" cy="2337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Gotika za Lucemburků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Karel IV.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Rozsáhlá fundační (zakladatelská) činnost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Karlštejn (kaple sv. Kříže vyzdobena mistrem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Teodorikem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), Karlův most, Staroměstská mostecká věž,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Kašperk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katedrála sv.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Víta, chrám Panny Marie Sněžné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1348- založení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Nového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Města pražského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Vznik 3 trhů: Dobytčí (Karlovo náměstí), Koňský (Václavské náměstí), Senný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Senovažné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náměstí)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Výstavba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kostelů a klášterů: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Kostel sv. Kateřiny, sv.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Apolináře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sv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Karla Velikého 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Karlově, sv. Štěpána; klášter Na Slovanech (Emauzy)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Stavitelé: Petr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Parléř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jeho huť, Matyáš z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Arrasu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435</Words>
  <Application>Microsoft Office PowerPoint</Application>
  <PresentationFormat>Předvádění na obrazovce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Gotická architektura</vt:lpstr>
      <vt:lpstr>Základní znaky gotiky</vt:lpstr>
      <vt:lpstr>Snímek 3</vt:lpstr>
      <vt:lpstr>Snímek 4</vt:lpstr>
      <vt:lpstr>Gotické stavby v Čechách</vt:lpstr>
      <vt:lpstr>Gotika za Přemyslovců</vt:lpstr>
      <vt:lpstr>Snímek 7</vt:lpstr>
      <vt:lpstr>Snímek 8</vt:lpstr>
      <vt:lpstr>Gotika za Lucemburků</vt:lpstr>
      <vt:lpstr>Snímek 10</vt:lpstr>
      <vt:lpstr>Katedrála sv. Víta, sv. Václava a Vojtěcha</vt:lpstr>
      <vt:lpstr>Snímek 12</vt:lpstr>
      <vt:lpstr>Snímek 13</vt:lpstr>
      <vt:lpstr>Gotika za Jagellonců</vt:lpstr>
      <vt:lpstr>Snímek 15</vt:lpstr>
      <vt:lpstr>Gotika v Evropě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Gotická architektura</dc:title>
  <dc:creator>vorlicek</dc:creator>
  <cp:lastModifiedBy>vorlicek</cp:lastModifiedBy>
  <cp:revision>65</cp:revision>
  <dcterms:created xsi:type="dcterms:W3CDTF">2017-04-09T18:45:48Z</dcterms:created>
  <dcterms:modified xsi:type="dcterms:W3CDTF">2017-04-11T06:01:27Z</dcterms:modified>
</cp:coreProperties>
</file>