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3" r:id="rId5"/>
    <p:sldId id="262" r:id="rId6"/>
    <p:sldId id="261" r:id="rId7"/>
    <p:sldId id="260" r:id="rId8"/>
    <p:sldId id="264" r:id="rId9"/>
    <p:sldId id="265" r:id="rId10"/>
    <p:sldId id="266" r:id="rId11"/>
    <p:sldId id="267" r:id="rId12"/>
    <p:sldId id="268" r:id="rId13"/>
    <p:sldId id="259"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cs-CZ"/>
              <a:t>Kliknutím lze upravit styl.</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cs-CZ"/>
              <a:t>Kliknutím lze upravit styl.</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4/25/2017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cs-CZ"/>
              <a:t>Kliknutím lze upravit styl.</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Upravte styly předlohy textu.</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4/25/2017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cs-CZ"/>
              <a:t>Kliknutím lze upravit styl.</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cs-CZ"/>
              <a:t>Upravte styly předlohy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4/25/2017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cs-CZ"/>
              <a:t>Kliknutím lze upravit styl.</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Upravte styly předlohy textu.</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cs-CZ"/>
              <a:t>Upravte styly předlohy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4/25/2017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cs-CZ"/>
              <a:t>Kliknutím lze upravit styl.</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Upravte styly předlohy textu.</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cs-CZ"/>
              <a:t>Upravte styly předlohy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4/25/2017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ncho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cs-CZ"/>
              <a:t>Kliknutím lze upravit styl.</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cs-CZ"/>
              <a:t>Kliknutím lze upravit styl.</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4/25/2017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cs-CZ"/>
              <a:t>Kliknutím lze upravit styl.</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4/25/2017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4/25/2017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4/25/2017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cs-CZ"/>
              <a:t>Kliknutím lze upravit styl.</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4/25/2017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4/25/2017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4/25/2017</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hyperlink" Target="https://tema.novinky.cz/praha" TargetMode="External"/><Relationship Id="rId2" Type="http://schemas.openxmlformats.org/officeDocument/2006/relationships/hyperlink" Target="https://cs.wikipedia.org/wiki/Seznam_katastr%C3%A1ln%C3%ADch_%C3%BAzem%C3%AD_Prahy_podle_po%C4%8Dtu_obyvatel" TargetMode="External"/><Relationship Id="rId1" Type="http://schemas.openxmlformats.org/officeDocument/2006/relationships/slideLayout" Target="../slideLayouts/slideLayout2.xml"/><Relationship Id="rId5" Type="http://schemas.openxmlformats.org/officeDocument/2006/relationships/hyperlink" Target="https://www.czso.cz/csu/xa/administrativni-a-uzemni-cleneni-prahy" TargetMode="External"/><Relationship Id="rId4" Type="http://schemas.openxmlformats.org/officeDocument/2006/relationships/hyperlink" Target="http://www.prahainfo.cz/encyklopedie/Vnit%C5%99n%C3%AD+%C4%8Dlen%C4%9Bn%C3%AD"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sz="7200" dirty="0">
                <a:latin typeface="Bernard MT Condensed" panose="02050806060905020404" pitchFamily="18" charset="0"/>
              </a:rPr>
              <a:t>Praha</a:t>
            </a:r>
            <a:r>
              <a:rPr lang="cs-CZ" dirty="0"/>
              <a:t> </a:t>
            </a:r>
          </a:p>
        </p:txBody>
      </p:sp>
      <p:sp>
        <p:nvSpPr>
          <p:cNvPr id="3" name="Podnadpis 2"/>
          <p:cNvSpPr>
            <a:spLocks noGrp="1"/>
          </p:cNvSpPr>
          <p:nvPr>
            <p:ph type="subTitle" idx="1"/>
          </p:nvPr>
        </p:nvSpPr>
        <p:spPr/>
        <p:txBody>
          <a:bodyPr/>
          <a:lstStyle/>
          <a:p>
            <a:r>
              <a:rPr lang="pl-PL" dirty="0">
                <a:latin typeface="Algerian" panose="04020705040A02060702" pitchFamily="82" charset="0"/>
              </a:rPr>
              <a:t>Vymezí a lokalizuje region Prahy. </a:t>
            </a:r>
            <a:br>
              <a:rPr lang="pl-PL" dirty="0"/>
            </a:br>
            <a:endParaRPr lang="cs-CZ" dirty="0"/>
          </a:p>
        </p:txBody>
      </p:sp>
    </p:spTree>
    <p:extLst>
      <p:ext uri="{BB962C8B-B14F-4D97-AF65-F5344CB8AC3E}">
        <p14:creationId xmlns:p14="http://schemas.microsoft.com/office/powerpoint/2010/main" val="4235955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latin typeface="Cambria Math" panose="02040503050406030204" pitchFamily="18" charset="0"/>
                <a:ea typeface="Cambria Math" panose="02040503050406030204" pitchFamily="18" charset="0"/>
              </a:rPr>
              <a:t>Územní členění státu</a:t>
            </a:r>
          </a:p>
        </p:txBody>
      </p:sp>
      <p:sp>
        <p:nvSpPr>
          <p:cNvPr id="3" name="Zástupný symbol pro obsah 2"/>
          <p:cNvSpPr>
            <a:spLocks noGrp="1"/>
          </p:cNvSpPr>
          <p:nvPr>
            <p:ph idx="1"/>
          </p:nvPr>
        </p:nvSpPr>
        <p:spPr/>
        <p:txBody>
          <a:bodyPr>
            <a:normAutofit/>
          </a:bodyPr>
          <a:lstStyle/>
          <a:p>
            <a:r>
              <a:rPr lang="cs-CZ" sz="2400" dirty="0">
                <a:solidFill>
                  <a:schemeClr val="tx1"/>
                </a:solidFill>
                <a:latin typeface="Times New Roman" panose="02020603050405020304" pitchFamily="18" charset="0"/>
                <a:cs typeface="Times New Roman" panose="02020603050405020304" pitchFamily="18" charset="0"/>
              </a:rPr>
              <a:t>Z hlediska územního členění státu stále trvá i rozdělení na 10 městských obvodů. Platí od r. 1960 shodně s původním vymezením okresů a původních krajů. Dosud jsou z nich odvozeny obvody soudů, policejních ředitelství a České pošty. Deseti obvodů se užívá i na tabulkách označujících ulice, budovy, sloupy veřejného osvětlení. </a:t>
            </a:r>
          </a:p>
        </p:txBody>
      </p:sp>
    </p:spTree>
    <p:extLst>
      <p:ext uri="{BB962C8B-B14F-4D97-AF65-F5344CB8AC3E}">
        <p14:creationId xmlns:p14="http://schemas.microsoft.com/office/powerpoint/2010/main" val="282986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idx="1"/>
          </p:nvPr>
        </p:nvPicPr>
        <p:blipFill>
          <a:blip r:embed="rId2"/>
          <a:stretch>
            <a:fillRect/>
          </a:stretch>
        </p:blipFill>
        <p:spPr>
          <a:xfrm>
            <a:off x="2592926" y="624110"/>
            <a:ext cx="8540982" cy="6043976"/>
          </a:xfrm>
        </p:spPr>
      </p:pic>
    </p:spTree>
    <p:extLst>
      <p:ext uri="{BB962C8B-B14F-4D97-AF65-F5344CB8AC3E}">
        <p14:creationId xmlns:p14="http://schemas.microsoft.com/office/powerpoint/2010/main" val="1707269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400" dirty="0">
                <a:latin typeface="Cambria Math" panose="02040503050406030204" pitchFamily="18" charset="0"/>
                <a:ea typeface="Cambria Math" panose="02040503050406030204" pitchFamily="18" charset="0"/>
              </a:rPr>
              <a:t>A nyní praktická ukázka</a:t>
            </a:r>
          </a:p>
        </p:txBody>
      </p:sp>
      <p:sp>
        <p:nvSpPr>
          <p:cNvPr id="3" name="Zástupný symbol pro obsah 2"/>
          <p:cNvSpPr>
            <a:spLocks noGrp="1"/>
          </p:cNvSpPr>
          <p:nvPr>
            <p:ph idx="1"/>
          </p:nvPr>
        </p:nvSpPr>
        <p:spPr/>
        <p:txBody>
          <a:bodyPr/>
          <a:lstStyle/>
          <a:p>
            <a:r>
              <a:rPr lang="cs-CZ" dirty="0"/>
              <a:t> </a:t>
            </a:r>
          </a:p>
        </p:txBody>
      </p:sp>
      <p:sp>
        <p:nvSpPr>
          <p:cNvPr id="6" name="Zástupný symbol pro text 5"/>
          <p:cNvSpPr>
            <a:spLocks noGrp="1"/>
          </p:cNvSpPr>
          <p:nvPr>
            <p:ph type="body" sz="half" idx="2"/>
          </p:nvPr>
        </p:nvSpPr>
        <p:spPr/>
        <p:txBody>
          <a:bodyPr>
            <a:normAutofit lnSpcReduction="10000"/>
          </a:bodyPr>
          <a:lstStyle/>
          <a:p>
            <a:r>
              <a:rPr lang="cs-CZ" sz="1600" dirty="0">
                <a:latin typeface="Times New Roman" panose="02020603050405020304" pitchFamily="18" charset="0"/>
                <a:cs typeface="Times New Roman" panose="02020603050405020304" pitchFamily="18" charset="0"/>
              </a:rPr>
              <a:t>Vlasta Lidumilná bydlí v Satalicích, ulice Ostrá, čp.2. Kdybychom ji chtěli najít z hlediska členění Prahy, postupujeme cca takto:</a:t>
            </a:r>
          </a:p>
          <a:p>
            <a:r>
              <a:rPr lang="cs-CZ" sz="1600" dirty="0">
                <a:latin typeface="Times New Roman" panose="02020603050405020304" pitchFamily="18" charset="0"/>
                <a:cs typeface="Times New Roman" panose="02020603050405020304" pitchFamily="18" charset="0"/>
              </a:rPr>
              <a:t>1.) najdeme, kde bydlí (červeně zvýrazněno -https://mapy.cz/s/1ADFQ</a:t>
            </a:r>
          </a:p>
          <a:p>
            <a:r>
              <a:rPr lang="cs-CZ" sz="1600" dirty="0">
                <a:latin typeface="Times New Roman" panose="02020603050405020304" pitchFamily="18" charset="0"/>
                <a:cs typeface="Times New Roman" panose="02020603050405020304" pitchFamily="18" charset="0"/>
              </a:rPr>
              <a:t>2.) podíváme se na slide č. 11 – a víme, že to je </a:t>
            </a:r>
            <a:r>
              <a:rPr lang="cs-CZ" sz="1600" b="1" dirty="0">
                <a:latin typeface="Times New Roman" panose="02020603050405020304" pitchFamily="18" charset="0"/>
                <a:cs typeface="Times New Roman" panose="02020603050405020304" pitchFamily="18" charset="0"/>
              </a:rPr>
              <a:t>obvod č.9</a:t>
            </a:r>
          </a:p>
          <a:p>
            <a:r>
              <a:rPr lang="cs-CZ" sz="1600" dirty="0">
                <a:latin typeface="Times New Roman" panose="02020603050405020304" pitchFamily="18" charset="0"/>
                <a:cs typeface="Times New Roman" panose="02020603050405020304" pitchFamily="18" charset="0"/>
              </a:rPr>
              <a:t>3.) podíváme se na slide č. 9 – a víme, že to je </a:t>
            </a:r>
            <a:r>
              <a:rPr lang="cs-CZ" sz="1600" b="1" dirty="0">
                <a:latin typeface="Times New Roman" panose="02020603050405020304" pitchFamily="18" charset="0"/>
                <a:cs typeface="Times New Roman" panose="02020603050405020304" pitchFamily="18" charset="0"/>
              </a:rPr>
              <a:t>Správní obvod Praha 19</a:t>
            </a:r>
          </a:p>
          <a:p>
            <a:r>
              <a:rPr lang="cs-CZ" sz="1600" dirty="0">
                <a:latin typeface="Times New Roman" panose="02020603050405020304" pitchFamily="18" charset="0"/>
                <a:cs typeface="Times New Roman" panose="02020603050405020304" pitchFamily="18" charset="0"/>
              </a:rPr>
              <a:t>4.) podíváme se na slide č. 7 – a víme, že to </a:t>
            </a:r>
            <a:r>
              <a:rPr lang="cs-CZ" sz="1600" b="1" dirty="0">
                <a:latin typeface="Times New Roman" panose="02020603050405020304" pitchFamily="18" charset="0"/>
                <a:cs typeface="Times New Roman" panose="02020603050405020304" pitchFamily="18" charset="0"/>
              </a:rPr>
              <a:t>Městská část Praha – Satalice</a:t>
            </a:r>
          </a:p>
          <a:p>
            <a:r>
              <a:rPr lang="cs-CZ" sz="1600" dirty="0">
                <a:latin typeface="Times New Roman" panose="02020603050405020304" pitchFamily="18" charset="0"/>
                <a:cs typeface="Times New Roman" panose="02020603050405020304" pitchFamily="18" charset="0"/>
              </a:rPr>
              <a:t>5.) podíváme se na slide č. 5 – a víme, že se jedná o </a:t>
            </a:r>
            <a:r>
              <a:rPr lang="cs-CZ" sz="1600" b="1" dirty="0">
                <a:latin typeface="Times New Roman" panose="02020603050405020304" pitchFamily="18" charset="0"/>
                <a:cs typeface="Times New Roman" panose="02020603050405020304" pitchFamily="18" charset="0"/>
              </a:rPr>
              <a:t>katastrální území Satalice</a:t>
            </a:r>
          </a:p>
          <a:p>
            <a:endParaRPr lang="cs-CZ" dirty="0"/>
          </a:p>
        </p:txBody>
      </p:sp>
      <p:pic>
        <p:nvPicPr>
          <p:cNvPr id="13" name="Obrázek 12"/>
          <p:cNvPicPr>
            <a:picLocks noChangeAspect="1"/>
          </p:cNvPicPr>
          <p:nvPr/>
        </p:nvPicPr>
        <p:blipFill>
          <a:blip r:embed="rId2"/>
          <a:stretch>
            <a:fillRect/>
          </a:stretch>
        </p:blipFill>
        <p:spPr>
          <a:xfrm>
            <a:off x="6094411" y="1598613"/>
            <a:ext cx="5005248" cy="3819378"/>
          </a:xfrm>
          <a:prstGeom prst="rect">
            <a:avLst/>
          </a:prstGeom>
        </p:spPr>
      </p:pic>
    </p:spTree>
    <p:extLst>
      <p:ext uri="{BB962C8B-B14F-4D97-AF65-F5344CB8AC3E}">
        <p14:creationId xmlns:p14="http://schemas.microsoft.com/office/powerpoint/2010/main" val="3156276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latin typeface="Cambria Math" panose="02040503050406030204" pitchFamily="18" charset="0"/>
                <a:ea typeface="Cambria Math" panose="02040503050406030204" pitchFamily="18" charset="0"/>
              </a:rPr>
              <a:t>Zdroje</a:t>
            </a:r>
          </a:p>
        </p:txBody>
      </p:sp>
      <p:sp>
        <p:nvSpPr>
          <p:cNvPr id="3" name="Zástupný symbol pro obsah 2"/>
          <p:cNvSpPr>
            <a:spLocks noGrp="1"/>
          </p:cNvSpPr>
          <p:nvPr>
            <p:ph idx="1"/>
          </p:nvPr>
        </p:nvSpPr>
        <p:spPr/>
        <p:txBody>
          <a:bodyPr/>
          <a:lstStyle/>
          <a:p>
            <a:r>
              <a:rPr lang="cs-CZ" dirty="0">
                <a:hlinkClick r:id="rId2"/>
              </a:rPr>
              <a:t>https://cs.wikipedia.org/wiki/Seznam_katastr%C3%A1ln%C3%ADch_%C3%BAzem%C3%AD_Prahy_podle_po%C4%8Dtu_obyvatel</a:t>
            </a:r>
            <a:endParaRPr lang="cs-CZ" dirty="0"/>
          </a:p>
          <a:p>
            <a:r>
              <a:rPr lang="cs-CZ" dirty="0">
                <a:hlinkClick r:id="rId3"/>
              </a:rPr>
              <a:t>https://tema.novinky.cz/praha</a:t>
            </a:r>
            <a:endParaRPr lang="cs-CZ" dirty="0"/>
          </a:p>
          <a:p>
            <a:r>
              <a:rPr lang="cs-CZ" dirty="0">
                <a:hlinkClick r:id="rId2"/>
              </a:rPr>
              <a:t>https://cs.wikipedia.org/wiki/Seznam_katastr%C3%A1ln%C3%ADch_%C3%BAzem%C3%AD_Prahy_podle_po%C4%8Dtu_obyvatel</a:t>
            </a:r>
            <a:endParaRPr lang="cs-CZ" dirty="0"/>
          </a:p>
          <a:p>
            <a:r>
              <a:rPr lang="cs-CZ" dirty="0">
                <a:hlinkClick r:id="rId4"/>
              </a:rPr>
              <a:t>http://www.prahainfo.cz/encyklopedie/Vnit%C5%99n%C3%AD+%C4%8Dlen%C4%9Bn%C3%AD</a:t>
            </a:r>
            <a:endParaRPr lang="cs-CZ" dirty="0"/>
          </a:p>
          <a:p>
            <a:r>
              <a:rPr lang="cs-CZ" dirty="0">
                <a:hlinkClick r:id="rId5"/>
              </a:rPr>
              <a:t>https://www.czso.cz/csu/xa/administrativni-a-uzemni-cleneni-prahy</a:t>
            </a:r>
            <a:endParaRPr lang="cs-CZ" dirty="0"/>
          </a:p>
          <a:p>
            <a:endParaRPr lang="cs-CZ" dirty="0"/>
          </a:p>
        </p:txBody>
      </p:sp>
    </p:spTree>
    <p:extLst>
      <p:ext uri="{BB962C8B-B14F-4D97-AF65-F5344CB8AC3E}">
        <p14:creationId xmlns:p14="http://schemas.microsoft.com/office/powerpoint/2010/main" val="2358352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latin typeface="Cambria Math" panose="02040503050406030204" pitchFamily="18" charset="0"/>
                <a:ea typeface="Cambria Math" panose="02040503050406030204" pitchFamily="18" charset="0"/>
              </a:rPr>
              <a:t>Trocha historie</a:t>
            </a:r>
          </a:p>
        </p:txBody>
      </p:sp>
      <p:sp>
        <p:nvSpPr>
          <p:cNvPr id="3" name="Zástupný symbol pro obsah 2"/>
          <p:cNvSpPr>
            <a:spLocks noGrp="1"/>
          </p:cNvSpPr>
          <p:nvPr>
            <p:ph idx="1"/>
          </p:nvPr>
        </p:nvSpPr>
        <p:spPr/>
        <p:txBody>
          <a:bodyPr>
            <a:normAutofit/>
          </a:bodyPr>
          <a:lstStyle/>
          <a:p>
            <a:r>
              <a:rPr lang="cs-CZ" sz="2400" dirty="0">
                <a:solidFill>
                  <a:schemeClr val="tx1"/>
                </a:solidFill>
                <a:latin typeface="Times New Roman" panose="02020603050405020304" pitchFamily="18" charset="0"/>
                <a:cs typeface="Times New Roman" panose="02020603050405020304" pitchFamily="18" charset="0"/>
              </a:rPr>
              <a:t>Do roku 1784 byl oficiální název města Královské hlavní město Praha, od roku 1920 se používá Hlavní město Praha. Etymologie slova Praha se odvozuje za prvé od „prahu“, za druhé se uvádí původ od „říčního prahu či jezu“, který se nacházel na místě dnešního Karlova mostu. Nad tímto brodem se město začalo rozrůstat a odtud vznikl jeho název.</a:t>
            </a:r>
          </a:p>
        </p:txBody>
      </p:sp>
    </p:spTree>
    <p:extLst>
      <p:ext uri="{BB962C8B-B14F-4D97-AF65-F5344CB8AC3E}">
        <p14:creationId xmlns:p14="http://schemas.microsoft.com/office/powerpoint/2010/main" val="1231892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latin typeface="Cambria Math" panose="02040503050406030204" pitchFamily="18" charset="0"/>
                <a:ea typeface="Cambria Math" panose="02040503050406030204" pitchFamily="18" charset="0"/>
              </a:rPr>
              <a:t>Současnost Prahy a její dělení</a:t>
            </a:r>
          </a:p>
        </p:txBody>
      </p:sp>
      <p:sp>
        <p:nvSpPr>
          <p:cNvPr id="3" name="Zástupný symbol pro obsah 2"/>
          <p:cNvSpPr>
            <a:spLocks noGrp="1"/>
          </p:cNvSpPr>
          <p:nvPr>
            <p:ph idx="1"/>
          </p:nvPr>
        </p:nvSpPr>
        <p:spPr/>
        <p:txBody>
          <a:bodyPr>
            <a:normAutofit/>
          </a:bodyPr>
          <a:lstStyle/>
          <a:p>
            <a:r>
              <a:rPr lang="cs-CZ" sz="2400" dirty="0">
                <a:solidFill>
                  <a:schemeClr val="tx1"/>
                </a:solidFill>
                <a:latin typeface="Times New Roman" panose="02020603050405020304" pitchFamily="18" charset="0"/>
                <a:cs typeface="Times New Roman" panose="02020603050405020304" pitchFamily="18" charset="0"/>
              </a:rPr>
              <a:t>Hlavní město Prahu můžeme členit jednak z hlediska samosprávného, podle výkonu státní správy, podle zákona o územním členění státu a podle katastrálního vymezení.</a:t>
            </a:r>
            <a:endParaRPr lang="cs-CZ" sz="2400" baseline="30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385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latin typeface="Cambria Math" panose="02040503050406030204" pitchFamily="18" charset="0"/>
                <a:ea typeface="Cambria Math" panose="02040503050406030204" pitchFamily="18" charset="0"/>
              </a:rPr>
              <a:t>Katastrální dělení </a:t>
            </a:r>
          </a:p>
        </p:txBody>
      </p:sp>
      <p:sp>
        <p:nvSpPr>
          <p:cNvPr id="3" name="Zástupný symbol pro obsah 2"/>
          <p:cNvSpPr>
            <a:spLocks noGrp="1"/>
          </p:cNvSpPr>
          <p:nvPr>
            <p:ph idx="1"/>
          </p:nvPr>
        </p:nvSpPr>
        <p:spPr/>
        <p:txBody>
          <a:bodyPr/>
          <a:lstStyle/>
          <a:p>
            <a:r>
              <a:rPr lang="cs-CZ" sz="2400" dirty="0">
                <a:solidFill>
                  <a:schemeClr val="tx1"/>
                </a:solidFill>
                <a:latin typeface="Times New Roman" panose="02020603050405020304" pitchFamily="18" charset="0"/>
                <a:cs typeface="Times New Roman" panose="02020603050405020304" pitchFamily="18" charset="0"/>
              </a:rPr>
              <a:t>katastr je jakýsi registr nemovitostí. V katastru nemovitostí jsou evidovány pozemky v podobě parcel, budovy, byty a nebytové prostory, rozestavěné budovy, byty a nebytové prostory a právní vztahy a věcná práva k nemovitostem. Takto byly jednotlivé pozemky či jednotlivé nemovitosti zaznamenávány v průběhu staletí. V Praze je celkem 112 katastrálních území. </a:t>
            </a:r>
          </a:p>
          <a:p>
            <a:endParaRPr lang="cs-CZ" dirty="0"/>
          </a:p>
        </p:txBody>
      </p:sp>
    </p:spTree>
    <p:extLst>
      <p:ext uri="{BB962C8B-B14F-4D97-AF65-F5344CB8AC3E}">
        <p14:creationId xmlns:p14="http://schemas.microsoft.com/office/powerpoint/2010/main" val="102294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5" name="Zástupný symbol pro obsah 4"/>
          <p:cNvPicPr>
            <a:picLocks noGrp="1" noChangeAspect="1"/>
          </p:cNvPicPr>
          <p:nvPr>
            <p:ph idx="1"/>
          </p:nvPr>
        </p:nvPicPr>
        <p:blipFill>
          <a:blip r:embed="rId2"/>
          <a:stretch>
            <a:fillRect/>
          </a:stretch>
        </p:blipFill>
        <p:spPr>
          <a:xfrm>
            <a:off x="2592925" y="624110"/>
            <a:ext cx="8809358" cy="6233890"/>
          </a:xfrm>
        </p:spPr>
      </p:pic>
    </p:spTree>
    <p:extLst>
      <p:ext uri="{BB962C8B-B14F-4D97-AF65-F5344CB8AC3E}">
        <p14:creationId xmlns:p14="http://schemas.microsoft.com/office/powerpoint/2010/main" val="2083159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latin typeface="Cambria Math" panose="02040503050406030204" pitchFamily="18" charset="0"/>
                <a:ea typeface="Cambria Math" panose="02040503050406030204" pitchFamily="18" charset="0"/>
              </a:rPr>
              <a:t>Samosprávní dělení</a:t>
            </a:r>
          </a:p>
        </p:txBody>
      </p:sp>
      <p:sp>
        <p:nvSpPr>
          <p:cNvPr id="3" name="Zástupný symbol pro obsah 2"/>
          <p:cNvSpPr>
            <a:spLocks noGrp="1"/>
          </p:cNvSpPr>
          <p:nvPr>
            <p:ph idx="1"/>
          </p:nvPr>
        </p:nvSpPr>
        <p:spPr/>
        <p:txBody>
          <a:bodyPr/>
          <a:lstStyle/>
          <a:p>
            <a:r>
              <a:rPr lang="cs-CZ" sz="2400" dirty="0">
                <a:solidFill>
                  <a:schemeClr val="tx1"/>
                </a:solidFill>
                <a:latin typeface="Times New Roman" panose="02020603050405020304" pitchFamily="18" charset="0"/>
                <a:cs typeface="Times New Roman" panose="02020603050405020304" pitchFamily="18" charset="0"/>
              </a:rPr>
              <a:t>Z hlediska samosprávného se hlavní město Praha člení na 57 městských částí, jejichž postavení a působnost je stanovena Zákonem o hlavním městě Praze a Statusem schvalovaným zastupitelstvem hl. m. Prahy. Tyto městské části jsou na státní úrovni podobné obcím, tj. mají vlastní radu a zastupitelstvo. </a:t>
            </a:r>
          </a:p>
          <a:p>
            <a:endParaRPr lang="cs-CZ" dirty="0"/>
          </a:p>
        </p:txBody>
      </p:sp>
    </p:spTree>
    <p:extLst>
      <p:ext uri="{BB962C8B-B14F-4D97-AF65-F5344CB8AC3E}">
        <p14:creationId xmlns:p14="http://schemas.microsoft.com/office/powerpoint/2010/main" val="3417922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5" name="Zástupný symbol pro obsah 4"/>
          <p:cNvPicPr>
            <a:picLocks noGrp="1" noChangeAspect="1"/>
          </p:cNvPicPr>
          <p:nvPr>
            <p:ph idx="1"/>
          </p:nvPr>
        </p:nvPicPr>
        <p:blipFill>
          <a:blip r:embed="rId2"/>
          <a:stretch>
            <a:fillRect/>
          </a:stretch>
        </p:blipFill>
        <p:spPr>
          <a:xfrm>
            <a:off x="2592925" y="624110"/>
            <a:ext cx="8809356" cy="6233889"/>
          </a:xfrm>
        </p:spPr>
      </p:pic>
    </p:spTree>
    <p:extLst>
      <p:ext uri="{BB962C8B-B14F-4D97-AF65-F5344CB8AC3E}">
        <p14:creationId xmlns:p14="http://schemas.microsoft.com/office/powerpoint/2010/main" val="2286949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latin typeface="Cambria Math" panose="02040503050406030204" pitchFamily="18" charset="0"/>
                <a:ea typeface="Cambria Math" panose="02040503050406030204" pitchFamily="18" charset="0"/>
              </a:rPr>
              <a:t>Státní správa</a:t>
            </a:r>
          </a:p>
        </p:txBody>
      </p:sp>
      <p:sp>
        <p:nvSpPr>
          <p:cNvPr id="3" name="Zástupný symbol pro obsah 2"/>
          <p:cNvSpPr>
            <a:spLocks noGrp="1"/>
          </p:cNvSpPr>
          <p:nvPr>
            <p:ph idx="1"/>
          </p:nvPr>
        </p:nvSpPr>
        <p:spPr/>
        <p:txBody>
          <a:bodyPr>
            <a:normAutofit/>
          </a:bodyPr>
          <a:lstStyle/>
          <a:p>
            <a:r>
              <a:rPr lang="cs-CZ" sz="2400" dirty="0">
                <a:solidFill>
                  <a:schemeClr val="tx1"/>
                </a:solidFill>
                <a:latin typeface="Times New Roman" panose="02020603050405020304" pitchFamily="18" charset="0"/>
                <a:cs typeface="Times New Roman" panose="02020603050405020304" pitchFamily="18" charset="0"/>
              </a:rPr>
              <a:t>Některé úkony státní správy, které zákony přenášejí na město Prahu, jsou dále přeneseny na 22 správních obvodů (Praha 1 - Praha 22; jedná se o vybrané městské části), které tyto přenesené působnosti vykonávají i pro další městské části přidělené do jejich správního obvodu. Na státní úrovni je obdoba správních obvodů okres(který již od roku 2002 fakticky neexistuje).</a:t>
            </a:r>
          </a:p>
        </p:txBody>
      </p:sp>
    </p:spTree>
    <p:extLst>
      <p:ext uri="{BB962C8B-B14F-4D97-AF65-F5344CB8AC3E}">
        <p14:creationId xmlns:p14="http://schemas.microsoft.com/office/powerpoint/2010/main" val="1703423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5" name="Zástupný symbol pro obsah 4"/>
          <p:cNvPicPr>
            <a:picLocks noGrp="1" noChangeAspect="1"/>
          </p:cNvPicPr>
          <p:nvPr>
            <p:ph idx="1"/>
          </p:nvPr>
        </p:nvPicPr>
        <p:blipFill>
          <a:blip r:embed="rId2"/>
          <a:stretch>
            <a:fillRect/>
          </a:stretch>
        </p:blipFill>
        <p:spPr>
          <a:xfrm>
            <a:off x="2592925" y="624110"/>
            <a:ext cx="8809357" cy="6233890"/>
          </a:xfrm>
        </p:spPr>
      </p:pic>
    </p:spTree>
    <p:extLst>
      <p:ext uri="{BB962C8B-B14F-4D97-AF65-F5344CB8AC3E}">
        <p14:creationId xmlns:p14="http://schemas.microsoft.com/office/powerpoint/2010/main" val="2179032338"/>
      </p:ext>
    </p:extLst>
  </p:cSld>
  <p:clrMapOvr>
    <a:masterClrMapping/>
  </p:clrMapOvr>
</p:sld>
</file>

<file path=ppt/theme/theme1.xml><?xml version="1.0" encoding="utf-8"?>
<a:theme xmlns:a="http://schemas.openxmlformats.org/drawingml/2006/main" name="Stébla">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52</TotalTime>
  <Words>606</Words>
  <Application>Microsoft Office PowerPoint</Application>
  <PresentationFormat>Širokoúhlá obrazovka</PresentationFormat>
  <Paragraphs>28</Paragraphs>
  <Slides>13</Slides>
  <Notes>0</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13</vt:i4>
      </vt:variant>
    </vt:vector>
  </HeadingPairs>
  <TitlesOfParts>
    <vt:vector size="21" baseType="lpstr">
      <vt:lpstr>Algerian</vt:lpstr>
      <vt:lpstr>Arial</vt:lpstr>
      <vt:lpstr>Bernard MT Condensed</vt:lpstr>
      <vt:lpstr>Cambria Math</vt:lpstr>
      <vt:lpstr>Century Gothic</vt:lpstr>
      <vt:lpstr>Times New Roman</vt:lpstr>
      <vt:lpstr>Wingdings 3</vt:lpstr>
      <vt:lpstr>Stébla</vt:lpstr>
      <vt:lpstr>Praha </vt:lpstr>
      <vt:lpstr>Trocha historie</vt:lpstr>
      <vt:lpstr>Současnost Prahy a její dělení</vt:lpstr>
      <vt:lpstr>Katastrální dělení </vt:lpstr>
      <vt:lpstr>Prezentace aplikace PowerPoint</vt:lpstr>
      <vt:lpstr>Samosprávní dělení</vt:lpstr>
      <vt:lpstr>Prezentace aplikace PowerPoint</vt:lpstr>
      <vt:lpstr>Státní správa</vt:lpstr>
      <vt:lpstr>Prezentace aplikace PowerPoint</vt:lpstr>
      <vt:lpstr>Územní členění státu</vt:lpstr>
      <vt:lpstr>Prezentace aplikace PowerPoint</vt:lpstr>
      <vt:lpstr>A nyní praktická ukázka</vt:lpstr>
      <vt:lpstr>Zdroje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Praha</dc:title>
  <dc:creator>Vojtěch Krakowitzer</dc:creator>
  <cp:lastModifiedBy>Vojtěch Krakowitzer</cp:lastModifiedBy>
  <cp:revision>6</cp:revision>
  <dcterms:created xsi:type="dcterms:W3CDTF">2017-04-25T18:34:17Z</dcterms:created>
  <dcterms:modified xsi:type="dcterms:W3CDTF">2017-04-25T19:26:28Z</dcterms:modified>
</cp:coreProperties>
</file>