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7" r:id="rId18"/>
    <p:sldId id="276" r:id="rId19"/>
    <p:sldId id="278" r:id="rId20"/>
    <p:sldId id="280" r:id="rId21"/>
    <p:sldId id="281" r:id="rId22"/>
    <p:sldId id="279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E84EDB-1E36-497D-89BA-45BD1ACB16DA}" type="datetimeFigureOut">
              <a:rPr lang="cs-CZ" smtClean="0"/>
              <a:pPr/>
              <a:t>11.10.2017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281D77-F4A9-435C-8F86-9A227D17F4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800px-Window_rock_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Vnější geologické děje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Působení gravitace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/>
          <a:lstStyle/>
          <a:p>
            <a:r>
              <a:rPr lang="cs-CZ" dirty="0" smtClean="0"/>
              <a:t>zemská přitažlivost + zvětrávání</a:t>
            </a:r>
          </a:p>
          <a:p>
            <a:r>
              <a:rPr lang="cs-CZ" dirty="0" smtClean="0"/>
              <a:t>rychlost závisí na sklonu svahu</a:t>
            </a:r>
          </a:p>
          <a:p>
            <a:r>
              <a:rPr lang="cs-CZ" dirty="0" smtClean="0"/>
              <a:t>může souviset se zemětřesením či sopečnou činností</a:t>
            </a:r>
          </a:p>
          <a:p>
            <a:r>
              <a:rPr lang="cs-CZ" dirty="0" smtClean="0"/>
              <a:t>vliv člověka - odlesňování</a:t>
            </a:r>
            <a:endParaRPr lang="cs-CZ" dirty="0"/>
          </a:p>
        </p:txBody>
      </p:sp>
      <p:pic>
        <p:nvPicPr>
          <p:cNvPr id="1026" name="Picture 2" descr="Výsledek obrázku pro skalní říce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3357586" cy="2516423"/>
          </a:xfrm>
          <a:prstGeom prst="rect">
            <a:avLst/>
          </a:prstGeom>
          <a:noFill/>
        </p:spPr>
      </p:pic>
      <p:pic>
        <p:nvPicPr>
          <p:cNvPr id="1028" name="Picture 4" descr="Výsledek obrázku pro sesuvy pů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4379869" cy="25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ýsledek obrázku pro skalní říce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3429000"/>
          </a:xfrm>
          <a:prstGeom prst="rect">
            <a:avLst/>
          </a:prstGeom>
          <a:noFill/>
        </p:spPr>
      </p:pic>
      <p:pic>
        <p:nvPicPr>
          <p:cNvPr id="23558" name="Picture 6" descr="Výsledek obrázku pro skalní říce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6857"/>
            <a:ext cx="5143504" cy="3401143"/>
          </a:xfrm>
          <a:prstGeom prst="rect">
            <a:avLst/>
          </a:prstGeom>
          <a:noFill/>
        </p:spPr>
      </p:pic>
      <p:pic>
        <p:nvPicPr>
          <p:cNvPr id="23562" name="Picture 10" descr="Výsledek obrázku pro sesuvy pů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4000496" cy="5407338"/>
          </a:xfrm>
          <a:prstGeom prst="rect">
            <a:avLst/>
          </a:prstGeom>
          <a:noFill/>
        </p:spPr>
      </p:pic>
      <p:pic>
        <p:nvPicPr>
          <p:cNvPr id="23564" name="Picture 12" descr="Výsledek obrázku pro sesuvy půd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491" y="4143380"/>
            <a:ext cx="4067507" cy="2714620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57224" y="3214686"/>
            <a:ext cx="2571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SKALNÍ ŘÍCENÍ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29322" y="3857628"/>
            <a:ext cx="25717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SESUVY PŮDY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větru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57290" y="1071546"/>
            <a:ext cx="7498080" cy="4800600"/>
          </a:xfrm>
        </p:spPr>
        <p:txBody>
          <a:bodyPr/>
          <a:lstStyle/>
          <a:p>
            <a:r>
              <a:rPr lang="cs-CZ" dirty="0" smtClean="0"/>
              <a:t>významná erozní síla</a:t>
            </a:r>
          </a:p>
          <a:p>
            <a:r>
              <a:rPr lang="cs-CZ" dirty="0" smtClean="0"/>
              <a:t>pouštní oblasti</a:t>
            </a:r>
          </a:p>
          <a:p>
            <a:r>
              <a:rPr lang="cs-CZ" dirty="0" smtClean="0"/>
              <a:t>přemisťování nezpevněného materiálu</a:t>
            </a:r>
          </a:p>
          <a:p>
            <a:r>
              <a:rPr lang="cs-CZ" dirty="0" smtClean="0"/>
              <a:t>obrušování skal unášeným pískem</a:t>
            </a:r>
          </a:p>
          <a:p>
            <a:r>
              <a:rPr lang="cs-CZ" dirty="0" smtClean="0"/>
              <a:t>vznik dun různých tvarů</a:t>
            </a:r>
          </a:p>
          <a:p>
            <a:r>
              <a:rPr lang="cs-CZ" sz="1800" dirty="0" smtClean="0"/>
              <a:t>https://www.youtube.com/watch?v=P694PsgJaro</a:t>
            </a:r>
            <a:endParaRPr lang="cs-CZ" sz="1800" dirty="0"/>
          </a:p>
        </p:txBody>
      </p:sp>
      <p:pic>
        <p:nvPicPr>
          <p:cNvPr id="24578" name="Picture 2" descr="Výsledek obrázku pro větrná ero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3357586" cy="2521243"/>
          </a:xfrm>
          <a:prstGeom prst="rect">
            <a:avLst/>
          </a:prstGeom>
          <a:noFill/>
        </p:spPr>
      </p:pic>
      <p:pic>
        <p:nvPicPr>
          <p:cNvPr id="24580" name="Picture 4" descr="Výsledek obrázku pro větrná ero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14818"/>
            <a:ext cx="2500300" cy="25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Výsledek obrázku pro skalní hř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786315" cy="3589737"/>
          </a:xfrm>
          <a:prstGeom prst="rect">
            <a:avLst/>
          </a:prstGeom>
          <a:noFill/>
        </p:spPr>
      </p:pic>
      <p:pic>
        <p:nvPicPr>
          <p:cNvPr id="25606" name="Picture 6" descr="Výsledek obrázku pro skalní okno"/>
          <p:cNvPicPr>
            <a:picLocks noChangeAspect="1" noChangeArrowheads="1"/>
          </p:cNvPicPr>
          <p:nvPr/>
        </p:nvPicPr>
        <p:blipFill>
          <a:blip r:embed="rId3"/>
          <a:srcRect l="7500" t="10416" r="7499" b="11458"/>
          <a:stretch>
            <a:fillRect/>
          </a:stretch>
        </p:blipFill>
        <p:spPr bwMode="auto">
          <a:xfrm>
            <a:off x="0" y="3571876"/>
            <a:ext cx="4786314" cy="3286124"/>
          </a:xfrm>
          <a:prstGeom prst="rect">
            <a:avLst/>
          </a:prstGeom>
          <a:noFill/>
        </p:spPr>
      </p:pic>
      <p:pic>
        <p:nvPicPr>
          <p:cNvPr id="25610" name="Picture 10" descr="Výsledek obrázku pro hra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612" y="2643182"/>
            <a:ext cx="4429388" cy="2928934"/>
          </a:xfrm>
          <a:prstGeom prst="rect">
            <a:avLst/>
          </a:prstGeom>
          <a:noFill/>
        </p:spPr>
      </p:pic>
      <p:pic>
        <p:nvPicPr>
          <p:cNvPr id="25612" name="Picture 12" descr="Výsledek obrázku pro písečné du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4112" y="4214818"/>
            <a:ext cx="4359887" cy="2643182"/>
          </a:xfrm>
          <a:prstGeom prst="rect">
            <a:avLst/>
          </a:prstGeom>
          <a:noFill/>
        </p:spPr>
      </p:pic>
      <p:pic>
        <p:nvPicPr>
          <p:cNvPr id="25616" name="Picture 16" descr="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0"/>
            <a:ext cx="4357686" cy="3272227"/>
          </a:xfrm>
          <a:prstGeom prst="rect">
            <a:avLst/>
          </a:prstGeom>
          <a:noFill/>
        </p:spPr>
      </p:pic>
      <p:pic>
        <p:nvPicPr>
          <p:cNvPr id="25608" name="Picture 8" descr="Výsledek obrázku pro hranc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071810"/>
            <a:ext cx="1571604" cy="1536419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0" y="3071810"/>
            <a:ext cx="2286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SKALNÍ HŘIB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6396335"/>
            <a:ext cx="2500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SKALNÍ OKNO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00826" y="6396335"/>
            <a:ext cx="26431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PÍSEČNÉ DUNY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072198" y="4143380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HRANCE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786414" y="0"/>
            <a:ext cx="33575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OBROUŠENÉ SKÁLY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ýsledek obrázku pro tvary písečných d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ledovců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pevninské ledovce (Antarktida)</a:t>
            </a:r>
          </a:p>
          <a:p>
            <a:r>
              <a:rPr lang="cs-CZ" dirty="0" smtClean="0"/>
              <a:t>horské ledovce (vrcholky hor)</a:t>
            </a:r>
          </a:p>
          <a:p>
            <a:r>
              <a:rPr lang="cs-CZ" dirty="0" smtClean="0"/>
              <a:t>důležitý modelační prvek – horské oblasti</a:t>
            </a:r>
          </a:p>
          <a:p>
            <a:r>
              <a:rPr lang="cs-CZ" dirty="0" smtClean="0"/>
              <a:t>napomáhá i gravitace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429000"/>
            <a:ext cx="3071834" cy="2890167"/>
          </a:xfrm>
          <a:prstGeom prst="rect">
            <a:avLst/>
          </a:prstGeom>
          <a:noFill/>
        </p:spPr>
      </p:pic>
      <p:pic>
        <p:nvPicPr>
          <p:cNvPr id="5122" name="Picture 2" descr="Výsledek obrázku pro antarkt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86190"/>
            <a:ext cx="4438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ledovce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/>
          <a:lstStyle/>
          <a:p>
            <a:r>
              <a:rPr lang="cs-CZ" dirty="0" smtClean="0"/>
              <a:t>nahromaděním mnoha vrstev sněhu</a:t>
            </a:r>
          </a:p>
          <a:p>
            <a:r>
              <a:rPr lang="cs-CZ" dirty="0" smtClean="0"/>
              <a:t>sníh vlastní vahou zledovatí</a:t>
            </a:r>
          </a:p>
          <a:p>
            <a:r>
              <a:rPr lang="cs-CZ" dirty="0" smtClean="0"/>
              <a:t>mocnost stovky až tisíce metrů</a:t>
            </a:r>
          </a:p>
          <a:p>
            <a:r>
              <a:rPr lang="cs-CZ" dirty="0" smtClean="0"/>
              <a:t>významná zásobárna sladké vody</a:t>
            </a:r>
          </a:p>
          <a:p>
            <a:endParaRPr lang="cs-CZ" dirty="0"/>
          </a:p>
        </p:txBody>
      </p:sp>
      <p:pic>
        <p:nvPicPr>
          <p:cNvPr id="28674" name="Picture 2" descr="Výsledek obrázku pro vznik ledov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29000"/>
            <a:ext cx="2143140" cy="3415362"/>
          </a:xfrm>
          <a:prstGeom prst="rect">
            <a:avLst/>
          </a:prstGeom>
          <a:noFill/>
        </p:spPr>
      </p:pic>
      <p:pic>
        <p:nvPicPr>
          <p:cNvPr id="28676" name="Picture 4" descr="Výsledek obrázku pro vznik ledov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625478"/>
            <a:ext cx="4310029" cy="3232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Vzniklé útvary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Moréna</a:t>
            </a:r>
            <a:r>
              <a:rPr lang="cs-CZ" dirty="0" smtClean="0"/>
              <a:t> = přenášené kusy hornin napadané ze svahů nebo utržené ze dna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Bludné balvany </a:t>
            </a:r>
            <a:r>
              <a:rPr lang="cs-CZ" dirty="0" smtClean="0"/>
              <a:t>= velké kameny přenesené ledovcem na velkou vzdálenost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Pleso </a:t>
            </a:r>
            <a:r>
              <a:rPr lang="cs-CZ" dirty="0" smtClean="0"/>
              <a:t>= ledovcové jezero vzniklé při </a:t>
            </a:r>
            <a:r>
              <a:rPr lang="cs-CZ" dirty="0" err="1" smtClean="0"/>
              <a:t>odtání</a:t>
            </a:r>
            <a:r>
              <a:rPr lang="cs-CZ" dirty="0" smtClean="0"/>
              <a:t> ledovce</a:t>
            </a: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Kar </a:t>
            </a:r>
            <a:r>
              <a:rPr lang="cs-CZ" dirty="0" smtClean="0"/>
              <a:t>= ledovcový kotel</a:t>
            </a:r>
          </a:p>
          <a:p>
            <a:pPr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Trog</a:t>
            </a:r>
            <a:r>
              <a:rPr lang="cs-CZ" dirty="0" smtClean="0"/>
              <a:t> = ledovcové údolí ve tvaru „U“</a:t>
            </a:r>
          </a:p>
          <a:p>
            <a:pPr>
              <a:buNone/>
            </a:pPr>
            <a:r>
              <a:rPr lang="cs-CZ" sz="1600" dirty="0" smtClean="0"/>
              <a:t>https://www.youtube.com/watch?v=qbUny5qLFlA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slideplayer.cz/8/2034535/data/images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7922"/>
            <a:ext cx="6572296" cy="676007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715140" y="571480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KAR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628" y="4143380"/>
            <a:ext cx="17145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LEDOVCOVÉ TRHLINY</a:t>
            </a:r>
            <a:endParaRPr lang="cs-CZ" sz="1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43240" y="5000636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MORÉNA</a:t>
            </a:r>
            <a:endParaRPr lang="cs-CZ" b="1" dirty="0"/>
          </a:p>
        </p:txBody>
      </p:sp>
      <p:cxnSp>
        <p:nvCxnSpPr>
          <p:cNvPr id="7" name="Přímá spojovací šipka 6"/>
          <p:cNvCxnSpPr>
            <a:stCxn id="5" idx="0"/>
          </p:cNvCxnSpPr>
          <p:nvPr/>
        </p:nvCxnSpPr>
        <p:spPr>
          <a:xfrm rot="16200000" flipV="1">
            <a:off x="2500298" y="3714752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16200000" flipV="1">
            <a:off x="3714744" y="4286256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16200000" flipH="1">
            <a:off x="4393405" y="539354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286512" y="5143512"/>
            <a:ext cx="13573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HRAZENÉ JEZERO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tekoucí 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852" y="1214422"/>
            <a:ext cx="7498080" cy="4800600"/>
          </a:xfrm>
        </p:spPr>
        <p:txBody>
          <a:bodyPr/>
          <a:lstStyle/>
          <a:p>
            <a:r>
              <a:rPr lang="cs-CZ" dirty="0" smtClean="0"/>
              <a:t>významně mění zemský povrch</a:t>
            </a:r>
          </a:p>
          <a:p>
            <a:r>
              <a:rPr lang="cs-CZ" sz="2400" i="1" dirty="0" smtClean="0"/>
              <a:t>Jak?</a:t>
            </a:r>
          </a:p>
          <a:p>
            <a:pPr lvl="1"/>
            <a:r>
              <a:rPr lang="cs-CZ" dirty="0" smtClean="0"/>
              <a:t>rozrušuje a vymílá povrch – říční koryta, údolí</a:t>
            </a:r>
          </a:p>
          <a:p>
            <a:pPr lvl="1"/>
            <a:r>
              <a:rPr lang="cs-CZ" dirty="0" smtClean="0"/>
              <a:t>nově tvoří zemský povrch – ukládání unášeného materiálu</a:t>
            </a:r>
          </a:p>
          <a:p>
            <a:r>
              <a:rPr lang="cs-CZ" sz="2400" i="1" dirty="0" smtClean="0"/>
              <a:t>Čím je ovlivněna rychlost eroze?</a:t>
            </a:r>
          </a:p>
          <a:p>
            <a:pPr lvl="1"/>
            <a:r>
              <a:rPr lang="cs-CZ" dirty="0" smtClean="0"/>
              <a:t>sklonem dna řeky</a:t>
            </a:r>
          </a:p>
          <a:p>
            <a:pPr lvl="1"/>
            <a:r>
              <a:rPr lang="cs-CZ" dirty="0" smtClean="0"/>
              <a:t>geologickým podložím</a:t>
            </a:r>
          </a:p>
          <a:p>
            <a:pPr lvl="1"/>
            <a:r>
              <a:rPr lang="cs-CZ" dirty="0" smtClean="0"/>
              <a:t>množstvím protékající vody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Výsledek obrázku pro říční ero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357562"/>
            <a:ext cx="2971796" cy="2444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geologické 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modelují zemský povrch</a:t>
            </a:r>
          </a:p>
          <a:p>
            <a:r>
              <a:rPr lang="cs-CZ" dirty="0" smtClean="0"/>
              <a:t>utváří reliéf krajiny</a:t>
            </a:r>
          </a:p>
          <a:p>
            <a:endParaRPr lang="cs-CZ" dirty="0"/>
          </a:p>
        </p:txBody>
      </p:sp>
      <p:pic>
        <p:nvPicPr>
          <p:cNvPr id="1026" name="Picture 2" descr="Výsledek obrázku pro zvětrává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2677500" cy="1785950"/>
          </a:xfrm>
          <a:prstGeom prst="rect">
            <a:avLst/>
          </a:prstGeom>
          <a:noFill/>
        </p:spPr>
      </p:pic>
      <p:pic>
        <p:nvPicPr>
          <p:cNvPr id="1028" name="Picture 4" descr="Výsledek obrázku pro meand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7"/>
            <a:ext cx="2381265" cy="1785949"/>
          </a:xfrm>
          <a:prstGeom prst="rect">
            <a:avLst/>
          </a:prstGeom>
          <a:noFill/>
        </p:spPr>
      </p:pic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496"/>
            <a:ext cx="2511002" cy="178595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14612" y="585789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EROZE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286248" y="4714884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PŘENOS = TRANSPORT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786578" y="471488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UKLÁDÁNÍ = SEDIMENTACE</a:t>
            </a:r>
            <a:endParaRPr lang="cs-CZ" dirty="0"/>
          </a:p>
        </p:txBody>
      </p:sp>
      <p:sp>
        <p:nvSpPr>
          <p:cNvPr id="13" name="Levá složená závorka 12"/>
          <p:cNvSpPr/>
          <p:nvPr/>
        </p:nvSpPr>
        <p:spPr>
          <a:xfrm rot="16200000">
            <a:off x="3393273" y="4321975"/>
            <a:ext cx="357190" cy="2571768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581128" y="486728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ZVĚTRÁVÁNÍ = ROZRUŠOVÁNÍ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 descr="Výsledek obrázku pro horní tok ře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Horní tok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414" y="1285860"/>
            <a:ext cx="7498080" cy="5429288"/>
          </a:xfrm>
        </p:spPr>
        <p:txBody>
          <a:bodyPr>
            <a:normAutofit fontScale="92500" lnSpcReduction="10000"/>
          </a:bodyPr>
          <a:lstStyle/>
          <a:p>
            <a:r>
              <a:rPr lang="cs-CZ" sz="2400" i="1" dirty="0" smtClean="0"/>
              <a:t>V jakém terénu řeka pramení?</a:t>
            </a:r>
          </a:p>
          <a:p>
            <a:pPr lvl="1"/>
            <a:r>
              <a:rPr lang="cs-CZ" dirty="0" smtClean="0"/>
              <a:t>horský /kopcovitý terén</a:t>
            </a:r>
          </a:p>
          <a:p>
            <a:r>
              <a:rPr lang="cs-CZ" sz="2400" i="1" dirty="0" smtClean="0"/>
              <a:t>Jaký má řeka spád?</a:t>
            </a:r>
          </a:p>
          <a:p>
            <a:pPr lvl="1"/>
            <a:r>
              <a:rPr lang="cs-CZ" dirty="0" smtClean="0"/>
              <a:t>velký spád, prudký proud</a:t>
            </a:r>
          </a:p>
          <a:p>
            <a:r>
              <a:rPr lang="cs-CZ" sz="2400" i="1" dirty="0" smtClean="0"/>
              <a:t>Jaký materiál je schopna přenést?</a:t>
            </a:r>
          </a:p>
          <a:p>
            <a:pPr lvl="1"/>
            <a:r>
              <a:rPr lang="cs-CZ" dirty="0" smtClean="0"/>
              <a:t>větší kusy hornin</a:t>
            </a:r>
          </a:p>
          <a:p>
            <a:r>
              <a:rPr lang="cs-CZ" sz="2400" i="1" dirty="0" smtClean="0"/>
              <a:t>K čemu v řece dochází?</a:t>
            </a:r>
          </a:p>
          <a:p>
            <a:pPr lvl="1"/>
            <a:r>
              <a:rPr lang="cs-CZ" dirty="0" smtClean="0"/>
              <a:t>obrušování kamenů, vymílání dna</a:t>
            </a:r>
          </a:p>
          <a:p>
            <a:r>
              <a:rPr lang="cs-CZ" sz="2400" i="1" dirty="0" smtClean="0"/>
              <a:t>Co zůstává na dně?</a:t>
            </a:r>
          </a:p>
          <a:p>
            <a:pPr lvl="1"/>
            <a:r>
              <a:rPr lang="cs-CZ" dirty="0" smtClean="0"/>
              <a:t>dno balvanité, málo vegetace</a:t>
            </a:r>
          </a:p>
          <a:p>
            <a:r>
              <a:rPr lang="cs-CZ" sz="2400" i="1" dirty="0" smtClean="0"/>
              <a:t>Co vzniká?</a:t>
            </a:r>
          </a:p>
          <a:p>
            <a:pPr lvl="1"/>
            <a:r>
              <a:rPr lang="cs-CZ" sz="2600" dirty="0" smtClean="0"/>
              <a:t>údolí ve tvaru „V“ – hluboká „kaňony“</a:t>
            </a:r>
          </a:p>
          <a:p>
            <a:pPr lvl="1"/>
            <a:r>
              <a:rPr lang="cs-CZ" sz="2600" dirty="0" smtClean="0"/>
              <a:t>peřeje a vodopády, hluboké tůně pod nimi</a:t>
            </a:r>
          </a:p>
        </p:txBody>
      </p:sp>
      <p:pic>
        <p:nvPicPr>
          <p:cNvPr id="32770" name="Picture 2" descr="http://geologie.vsb.cz/geomorfologie/Prednasky/9_obrazky/Obr_9_3_povod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85728"/>
            <a:ext cx="3227524" cy="2357454"/>
          </a:xfrm>
          <a:prstGeom prst="rect">
            <a:avLst/>
          </a:prstGeom>
          <a:noFill/>
        </p:spPr>
      </p:pic>
      <p:pic>
        <p:nvPicPr>
          <p:cNvPr id="32772" name="Picture 4" descr="Výsledek obrázku pro horní tok ře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643182"/>
            <a:ext cx="2466153" cy="1643074"/>
          </a:xfrm>
          <a:prstGeom prst="rect">
            <a:avLst/>
          </a:prstGeom>
          <a:noFill/>
        </p:spPr>
      </p:pic>
      <p:pic>
        <p:nvPicPr>
          <p:cNvPr id="32774" name="Picture 6" descr="Výsledek obrázku pro horní tok ře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429132"/>
            <a:ext cx="2190733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Střední tok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414" y="128586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cs-CZ" sz="2400" i="1" dirty="0" smtClean="0"/>
              <a:t>Jaký má řeka spád?</a:t>
            </a:r>
          </a:p>
          <a:p>
            <a:pPr lvl="1"/>
            <a:r>
              <a:rPr lang="cs-CZ" dirty="0" smtClean="0"/>
              <a:t>menší spád, pomalejší tok</a:t>
            </a:r>
          </a:p>
          <a:p>
            <a:r>
              <a:rPr lang="cs-CZ" sz="2400" i="1" dirty="0" smtClean="0"/>
              <a:t>Jaký materiál je schopna přenést?</a:t>
            </a:r>
          </a:p>
          <a:p>
            <a:pPr lvl="1"/>
            <a:r>
              <a:rPr lang="cs-CZ" dirty="0" smtClean="0"/>
              <a:t>menší úlomky hornin</a:t>
            </a:r>
          </a:p>
          <a:p>
            <a:r>
              <a:rPr lang="cs-CZ" sz="2400" i="1" dirty="0" smtClean="0"/>
              <a:t>K čemu v řece dochází?</a:t>
            </a:r>
          </a:p>
          <a:p>
            <a:pPr lvl="1"/>
            <a:r>
              <a:rPr lang="cs-CZ" dirty="0" smtClean="0"/>
              <a:t>usazování unášeného materiálu</a:t>
            </a:r>
          </a:p>
          <a:p>
            <a:pPr lvl="1"/>
            <a:r>
              <a:rPr lang="cs-CZ" dirty="0" smtClean="0"/>
              <a:t>vznik údolní nivy</a:t>
            </a:r>
          </a:p>
          <a:p>
            <a:pPr lvl="1"/>
            <a:r>
              <a:rPr lang="cs-CZ" dirty="0" smtClean="0"/>
              <a:t>vznikají zákruty = meandry</a:t>
            </a:r>
          </a:p>
          <a:p>
            <a:pPr lvl="1"/>
            <a:r>
              <a:rPr lang="cs-CZ" dirty="0" smtClean="0"/>
              <a:t>vymílání vnější strany zákrutů</a:t>
            </a:r>
          </a:p>
          <a:p>
            <a:r>
              <a:rPr lang="cs-CZ" sz="2400" i="1" dirty="0" smtClean="0"/>
              <a:t>Co zůstává na dně?</a:t>
            </a:r>
          </a:p>
          <a:p>
            <a:pPr lvl="1"/>
            <a:r>
              <a:rPr lang="cs-CZ" dirty="0" smtClean="0"/>
              <a:t>dno štěrkovité</a:t>
            </a:r>
            <a:endParaRPr lang="cs-CZ" dirty="0"/>
          </a:p>
        </p:txBody>
      </p:sp>
      <p:pic>
        <p:nvPicPr>
          <p:cNvPr id="32776" name="Picture 8" descr="Výsledek obrázku pro střední tok ře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42984"/>
            <a:ext cx="3235056" cy="1928826"/>
          </a:xfrm>
          <a:prstGeom prst="rect">
            <a:avLst/>
          </a:prstGeom>
          <a:noFill/>
        </p:spPr>
      </p:pic>
      <p:pic>
        <p:nvPicPr>
          <p:cNvPr id="32780" name="Picture 12" descr="Výsledek obrázku pro střední tok ře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86190"/>
            <a:ext cx="3090109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Schéma údolní nivy s meandry</a:t>
            </a:r>
            <a:endParaRPr lang="cs-CZ" sz="3600" dirty="0"/>
          </a:p>
        </p:txBody>
      </p:sp>
      <p:pic>
        <p:nvPicPr>
          <p:cNvPr id="4" name="Picture 10" descr="Výsledek obrázku pro střední tok řeky"/>
          <p:cNvPicPr>
            <a:picLocks noChangeAspect="1" noChangeArrowheads="1"/>
          </p:cNvPicPr>
          <p:nvPr/>
        </p:nvPicPr>
        <p:blipFill>
          <a:blip r:embed="rId2"/>
          <a:srcRect t="8696" r="56"/>
          <a:stretch>
            <a:fillRect/>
          </a:stretch>
        </p:blipFill>
        <p:spPr bwMode="auto">
          <a:xfrm>
            <a:off x="0" y="1500174"/>
            <a:ext cx="914400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Dolní tok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4414" y="1285860"/>
            <a:ext cx="7498080" cy="4800600"/>
          </a:xfrm>
        </p:spPr>
        <p:txBody>
          <a:bodyPr>
            <a:normAutofit/>
          </a:bodyPr>
          <a:lstStyle/>
          <a:p>
            <a:r>
              <a:rPr lang="cs-CZ" sz="2000" i="1" dirty="0" smtClean="0"/>
              <a:t>Jaký má řeka spád?</a:t>
            </a:r>
          </a:p>
          <a:p>
            <a:pPr lvl="1"/>
            <a:r>
              <a:rPr lang="cs-CZ" sz="2400" dirty="0" smtClean="0"/>
              <a:t>velmi malý spád, pomalý tok</a:t>
            </a:r>
          </a:p>
          <a:p>
            <a:r>
              <a:rPr lang="cs-CZ" sz="2000" i="1" dirty="0" smtClean="0"/>
              <a:t>Jaký materiál je schopna přenést?</a:t>
            </a:r>
          </a:p>
          <a:p>
            <a:pPr lvl="1"/>
            <a:r>
              <a:rPr lang="cs-CZ" sz="2400" dirty="0" smtClean="0"/>
              <a:t>písek</a:t>
            </a:r>
          </a:p>
          <a:p>
            <a:r>
              <a:rPr lang="cs-CZ" sz="2000" i="1" dirty="0" smtClean="0"/>
              <a:t>K čemu v řece dochází?</a:t>
            </a:r>
          </a:p>
          <a:p>
            <a:pPr lvl="1"/>
            <a:r>
              <a:rPr lang="cs-CZ" sz="2400" dirty="0" smtClean="0"/>
              <a:t>převažuje usazování materiálu</a:t>
            </a:r>
          </a:p>
          <a:p>
            <a:pPr lvl="1"/>
            <a:r>
              <a:rPr lang="cs-CZ" sz="2400" dirty="0" smtClean="0"/>
              <a:t>vzniká složitá soustava meandrů</a:t>
            </a:r>
          </a:p>
          <a:p>
            <a:pPr lvl="1"/>
            <a:r>
              <a:rPr lang="cs-CZ" sz="2400" dirty="0" smtClean="0"/>
              <a:t>vytváří se delty v ústí řek</a:t>
            </a:r>
          </a:p>
          <a:p>
            <a:r>
              <a:rPr lang="cs-CZ" sz="2000" i="1" dirty="0" smtClean="0"/>
              <a:t>Co zůstává na dně?</a:t>
            </a:r>
          </a:p>
          <a:p>
            <a:pPr lvl="1"/>
            <a:r>
              <a:rPr lang="cs-CZ" sz="2400" dirty="0" smtClean="0"/>
              <a:t>dno písčité</a:t>
            </a:r>
            <a:endParaRPr lang="cs-CZ" sz="2400" dirty="0"/>
          </a:p>
        </p:txBody>
      </p:sp>
      <p:pic>
        <p:nvPicPr>
          <p:cNvPr id="36866" name="Picture 2" descr="Výsledek obrázku pro dolní tok ře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000108"/>
            <a:ext cx="3082456" cy="2643206"/>
          </a:xfrm>
          <a:prstGeom prst="rect">
            <a:avLst/>
          </a:prstGeom>
          <a:noFill/>
        </p:spPr>
      </p:pic>
      <p:pic>
        <p:nvPicPr>
          <p:cNvPr id="36868" name="Picture 4" descr="Výsledek obrázku pro delta ře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632730"/>
            <a:ext cx="4376530" cy="2106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moře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285860"/>
            <a:ext cx="7498080" cy="4800600"/>
          </a:xfrm>
        </p:spPr>
        <p:txBody>
          <a:bodyPr/>
          <a:lstStyle/>
          <a:p>
            <a:r>
              <a:rPr lang="cs-CZ" sz="2400" dirty="0" smtClean="0"/>
              <a:t>Učebnice Přírodopis 9 – str. 70-71</a:t>
            </a:r>
          </a:p>
          <a:p>
            <a:pPr marL="596646" indent="-514350">
              <a:buAutoNum type="arabicPeriod"/>
            </a:pPr>
            <a:endParaRPr lang="cs-CZ" sz="2800" i="1" dirty="0" smtClean="0"/>
          </a:p>
          <a:p>
            <a:pPr marL="596646" indent="-514350">
              <a:buAutoNum type="arabicPeriod"/>
            </a:pPr>
            <a:r>
              <a:rPr lang="cs-CZ" sz="2800" i="1" dirty="0" smtClean="0"/>
              <a:t>Kde se nejvíce projevu činnost moře?</a:t>
            </a:r>
          </a:p>
          <a:p>
            <a:pPr marL="596646" indent="-514350">
              <a:buAutoNum type="arabicPeriod"/>
            </a:pPr>
            <a:r>
              <a:rPr lang="cs-CZ" sz="2800" i="1" dirty="0" smtClean="0"/>
              <a:t>Který činitel zde působí?</a:t>
            </a:r>
          </a:p>
          <a:p>
            <a:pPr marL="596646" indent="-514350">
              <a:buAutoNum type="arabicPeriod"/>
            </a:pPr>
            <a:r>
              <a:rPr lang="cs-CZ" sz="2800" i="1" dirty="0" smtClean="0"/>
              <a:t>Jakými dvěma způsoby mořské vlny ovlivňují pobřeží?</a:t>
            </a:r>
          </a:p>
          <a:p>
            <a:pPr marL="596646" indent="-514350">
              <a:buAutoNum type="arabicPeriod"/>
            </a:pPr>
            <a:r>
              <a:rPr lang="cs-CZ" sz="2800" i="1" dirty="0" smtClean="0"/>
              <a:t>K oběma způsobům připiš, jak vypadají vlny, které takto působí a jaké útvary při těchto procesech vznikají. </a:t>
            </a:r>
            <a:endParaRPr lang="cs-CZ" sz="2800" i="1" dirty="0"/>
          </a:p>
        </p:txBody>
      </p:sp>
      <p:pic>
        <p:nvPicPr>
          <p:cNvPr id="2050" name="Picture 2" descr="Výsledek obrázku pro činnost moř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2852"/>
            <a:ext cx="3357554" cy="2112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moře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0100" y="1214422"/>
            <a:ext cx="7498080" cy="4800600"/>
          </a:xfrm>
        </p:spPr>
        <p:txBody>
          <a:bodyPr/>
          <a:lstStyle/>
          <a:p>
            <a:r>
              <a:rPr lang="cs-CZ" dirty="0" smtClean="0"/>
              <a:t>p</a:t>
            </a:r>
            <a:r>
              <a:rPr lang="cs-CZ" dirty="0" smtClean="0"/>
              <a:t>ůsobí hlavně na pobřeží</a:t>
            </a:r>
          </a:p>
          <a:p>
            <a:r>
              <a:rPr lang="cs-CZ" dirty="0" smtClean="0"/>
              <a:t>č</a:t>
            </a:r>
            <a:r>
              <a:rPr lang="cs-CZ" dirty="0" smtClean="0"/>
              <a:t>initelem mořské vlny</a:t>
            </a:r>
          </a:p>
          <a:p>
            <a:r>
              <a:rPr lang="cs-CZ" dirty="0" smtClean="0"/>
              <a:t>e</a:t>
            </a:r>
            <a:r>
              <a:rPr lang="cs-CZ" dirty="0" smtClean="0"/>
              <a:t>rozní činnost mořských vln</a:t>
            </a:r>
          </a:p>
          <a:p>
            <a:pPr lvl="1"/>
            <a:r>
              <a:rPr lang="cs-CZ" dirty="0" smtClean="0"/>
              <a:t>v</a:t>
            </a:r>
            <a:r>
              <a:rPr lang="cs-CZ" dirty="0" smtClean="0"/>
              <a:t>yčnívající skály</a:t>
            </a:r>
          </a:p>
          <a:p>
            <a:pPr lvl="1"/>
            <a:r>
              <a:rPr lang="cs-CZ" dirty="0" smtClean="0"/>
              <a:t>s</a:t>
            </a:r>
            <a:r>
              <a:rPr lang="cs-CZ" dirty="0" smtClean="0"/>
              <a:t>kalní brány</a:t>
            </a:r>
          </a:p>
          <a:p>
            <a:pPr lvl="1"/>
            <a:r>
              <a:rPr lang="cs-CZ" dirty="0" smtClean="0"/>
              <a:t>jeskyně</a:t>
            </a:r>
          </a:p>
          <a:p>
            <a:r>
              <a:rPr lang="cs-CZ" dirty="0" smtClean="0"/>
              <a:t>u</a:t>
            </a:r>
            <a:r>
              <a:rPr lang="cs-CZ" dirty="0" smtClean="0"/>
              <a:t>tváření pobřeží – nové sedimenty</a:t>
            </a:r>
          </a:p>
          <a:p>
            <a:pPr lvl="1"/>
            <a:r>
              <a:rPr lang="cs-CZ" dirty="0" smtClean="0"/>
              <a:t>k</a:t>
            </a:r>
            <a:r>
              <a:rPr lang="cs-CZ" dirty="0" smtClean="0"/>
              <a:t>amenité pláže</a:t>
            </a:r>
          </a:p>
          <a:p>
            <a:pPr lvl="1"/>
            <a:r>
              <a:rPr lang="cs-CZ" dirty="0" smtClean="0"/>
              <a:t>p</a:t>
            </a:r>
            <a:r>
              <a:rPr lang="cs-CZ" dirty="0" smtClean="0"/>
              <a:t>ísčité pláže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Výsledek obrázku pro činnost moř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000108"/>
            <a:ext cx="2597127" cy="1946717"/>
          </a:xfrm>
          <a:prstGeom prst="rect">
            <a:avLst/>
          </a:prstGeom>
          <a:noFill/>
        </p:spPr>
      </p:pic>
      <p:pic>
        <p:nvPicPr>
          <p:cNvPr id="1028" name="Picture 4" descr="Výsledek obrázku pro skalní okno moř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071811"/>
            <a:ext cx="2619360" cy="1362068"/>
          </a:xfrm>
          <a:prstGeom prst="rect">
            <a:avLst/>
          </a:prstGeom>
          <a:noFill/>
        </p:spPr>
      </p:pic>
      <p:pic>
        <p:nvPicPr>
          <p:cNvPr id="1030" name="Picture 6" descr="Výsledek obrázku pro plá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72074"/>
            <a:ext cx="262891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rozpad hornin na menší části</a:t>
            </a:r>
          </a:p>
          <a:p>
            <a:r>
              <a:rPr lang="cs-CZ" dirty="0" smtClean="0"/>
              <a:t>bez změny chemického složení</a:t>
            </a:r>
          </a:p>
          <a:p>
            <a:r>
              <a:rPr lang="cs-CZ" dirty="0" smtClean="0"/>
              <a:t>změny teplot</a:t>
            </a:r>
          </a:p>
          <a:p>
            <a:r>
              <a:rPr lang="cs-CZ" dirty="0" smtClean="0"/>
              <a:t>mrazové zvětrávání</a:t>
            </a:r>
            <a:endParaRPr lang="cs-CZ" dirty="0"/>
          </a:p>
        </p:txBody>
      </p:sp>
      <p:pic>
        <p:nvPicPr>
          <p:cNvPr id="15362" name="Picture 2" descr="Výsledek obrázku pro mrazové zvětrává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857628"/>
            <a:ext cx="3500462" cy="2337519"/>
          </a:xfrm>
          <a:prstGeom prst="rect">
            <a:avLst/>
          </a:prstGeom>
          <a:noFill/>
        </p:spPr>
      </p:pic>
      <p:pic>
        <p:nvPicPr>
          <p:cNvPr id="15364" name="Picture 4" descr="Výsledek obrázku pro zvětrávání poušť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857628"/>
            <a:ext cx="406006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geologie.vsb.cz/geomorfologie/Prednasky/8_obrazky/8_4_mrazove_zvetravani.jpg"/>
          <p:cNvPicPr>
            <a:picLocks noChangeAspect="1" noChangeArrowheads="1"/>
          </p:cNvPicPr>
          <p:nvPr/>
        </p:nvPicPr>
        <p:blipFill>
          <a:blip r:embed="rId2"/>
          <a:srcRect t="16952"/>
          <a:stretch>
            <a:fillRect/>
          </a:stretch>
        </p:blipFill>
        <p:spPr bwMode="auto">
          <a:xfrm>
            <a:off x="5357818" y="0"/>
            <a:ext cx="3786182" cy="2099711"/>
          </a:xfrm>
          <a:prstGeom prst="rect">
            <a:avLst/>
          </a:prstGeom>
          <a:noFill/>
        </p:spPr>
      </p:pic>
      <p:pic>
        <p:nvPicPr>
          <p:cNvPr id="16392" name="Picture 8" descr="obrázek 2"/>
          <p:cNvPicPr>
            <a:picLocks noChangeAspect="1" noChangeArrowheads="1"/>
          </p:cNvPicPr>
          <p:nvPr/>
        </p:nvPicPr>
        <p:blipFill>
          <a:blip r:embed="rId3"/>
          <a:srcRect t="4935"/>
          <a:stretch>
            <a:fillRect/>
          </a:stretch>
        </p:blipFill>
        <p:spPr bwMode="auto">
          <a:xfrm>
            <a:off x="5286348" y="1857364"/>
            <a:ext cx="3857652" cy="2752172"/>
          </a:xfrm>
          <a:prstGeom prst="rect">
            <a:avLst/>
          </a:prstGeom>
          <a:noFill/>
        </p:spPr>
      </p:pic>
      <p:pic>
        <p:nvPicPr>
          <p:cNvPr id="16386" name="Picture 2" descr="Výsledek obrázku pro skalní sru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5371241" cy="357187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000496" y="271462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MRAZOVÝ SRUB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6388" name="Picture 4" descr="Výsledek obrázku pro kamenné moř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7114" y="4429156"/>
            <a:ext cx="3956886" cy="2428868"/>
          </a:xfrm>
          <a:prstGeom prst="rect">
            <a:avLst/>
          </a:prstGeom>
          <a:noFill/>
        </p:spPr>
      </p:pic>
      <p:pic>
        <p:nvPicPr>
          <p:cNvPr id="16390" name="Picture 6" descr="Výsledek obrázku pro kamenné moře Krkonoš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3286124"/>
            <a:ext cx="5339126" cy="3571876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929058" y="52863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KAMENNÉ MOŘE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chemického složení minerálů</a:t>
            </a:r>
          </a:p>
          <a:p>
            <a:r>
              <a:rPr lang="cs-CZ" dirty="0" smtClean="0"/>
              <a:t>vznik nových minerálů</a:t>
            </a:r>
          </a:p>
          <a:p>
            <a:r>
              <a:rPr lang="cs-CZ" dirty="0" smtClean="0"/>
              <a:t>na povrchu</a:t>
            </a:r>
          </a:p>
          <a:p>
            <a:r>
              <a:rPr lang="cs-CZ" dirty="0" smtClean="0"/>
              <a:t>působení vody, kyslíku, oxidu uhličitého</a:t>
            </a:r>
          </a:p>
          <a:p>
            <a:r>
              <a:rPr lang="cs-CZ" dirty="0" smtClean="0"/>
              <a:t>rozpouštění horniny – „krasové jevy“</a:t>
            </a:r>
            <a:endParaRPr lang="cs-CZ" dirty="0"/>
          </a:p>
        </p:txBody>
      </p:sp>
      <p:pic>
        <p:nvPicPr>
          <p:cNvPr id="17410" name="Picture 2" descr="Výsledek obrázku pro chemické zvětrává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256"/>
            <a:ext cx="3571900" cy="2376687"/>
          </a:xfrm>
          <a:prstGeom prst="rect">
            <a:avLst/>
          </a:prstGeom>
          <a:noFill/>
        </p:spPr>
      </p:pic>
      <p:pic>
        <p:nvPicPr>
          <p:cNvPr id="17412" name="Picture 4" descr="Výsledek obrázku pro chemické zvětrává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256"/>
            <a:ext cx="353430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Výsledek obrázku pro chemické zvětrává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136" y="3357562"/>
            <a:ext cx="5247864" cy="3500438"/>
          </a:xfrm>
          <a:prstGeom prst="rect">
            <a:avLst/>
          </a:prstGeom>
          <a:noFill/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1" y="0"/>
            <a:ext cx="4476749" cy="3357562"/>
          </a:xfrm>
          <a:prstGeom prst="rect">
            <a:avLst/>
          </a:prstGeom>
          <a:noFill/>
        </p:spPr>
      </p:pic>
      <p:pic>
        <p:nvPicPr>
          <p:cNvPr id="18436" name="Picture 4" descr="Výsledek obrázku pro krasové jev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9735"/>
            <a:ext cx="4357686" cy="3268265"/>
          </a:xfrm>
          <a:prstGeom prst="rect">
            <a:avLst/>
          </a:prstGeom>
          <a:noFill/>
        </p:spPr>
      </p:pic>
      <p:pic>
        <p:nvPicPr>
          <p:cNvPr id="18440" name="Picture 8" descr="Obr. 1 Krasový systé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427397" cy="3714752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0" y="4214818"/>
            <a:ext cx="25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Moravský kras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72132" y="285749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bg1"/>
                </a:solidFill>
              </a:rPr>
              <a:t>Bozkovské</a:t>
            </a:r>
            <a:r>
              <a:rPr lang="cs-CZ" sz="2400" b="1" dirty="0" smtClean="0">
                <a:solidFill>
                  <a:schemeClr val="bg1"/>
                </a:solidFill>
              </a:rPr>
              <a:t> jeskyně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500562" y="6143644"/>
            <a:ext cx="27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Prachovské skály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činnost organismů</a:t>
            </a:r>
          </a:p>
          <a:p>
            <a:r>
              <a:rPr lang="cs-CZ" dirty="0" smtClean="0"/>
              <a:t>mechanické i chemické</a:t>
            </a:r>
          </a:p>
          <a:p>
            <a:r>
              <a:rPr lang="cs-CZ" dirty="0" smtClean="0"/>
              <a:t>kořeny rostlin, lišejníky</a:t>
            </a:r>
          </a:p>
          <a:p>
            <a:r>
              <a:rPr lang="cs-CZ" dirty="0" smtClean="0"/>
              <a:t>vznik půdy, postupné osidlování</a:t>
            </a:r>
            <a:endParaRPr lang="cs-CZ" dirty="0"/>
          </a:p>
        </p:txBody>
      </p:sp>
      <p:pic>
        <p:nvPicPr>
          <p:cNvPr id="20482" name="Picture 2" descr="Výsledek obrázku pro biologické zvětrává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857628"/>
            <a:ext cx="2786061" cy="2786062"/>
          </a:xfrm>
          <a:prstGeom prst="rect">
            <a:avLst/>
          </a:prstGeom>
          <a:noFill/>
        </p:spPr>
      </p:pic>
      <p:pic>
        <p:nvPicPr>
          <p:cNvPr id="20484" name="Picture 4" descr="Výsledek obrázku pro biologické zvětráván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857628"/>
            <a:ext cx="4214841" cy="280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Výsledek obrázku pro biologické zvětrává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4858" y="0"/>
            <a:ext cx="4569142" cy="6858000"/>
          </a:xfrm>
          <a:prstGeom prst="rect">
            <a:avLst/>
          </a:prstGeom>
          <a:noFill/>
        </p:spPr>
      </p:pic>
      <p:pic>
        <p:nvPicPr>
          <p:cNvPr id="21514" name="Picture 10" descr="Výsledek obrázku pro lišejník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5026515" cy="3143248"/>
          </a:xfrm>
          <a:prstGeom prst="rect">
            <a:avLst/>
          </a:prstGeom>
          <a:noFill/>
        </p:spPr>
      </p:pic>
      <p:pic>
        <p:nvPicPr>
          <p:cNvPr id="21508" name="Picture 4" descr="Výsledek obrázku pro biologické zvětrávání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429132"/>
            <a:ext cx="2874532" cy="2428868"/>
          </a:xfrm>
          <a:prstGeom prst="rect">
            <a:avLst/>
          </a:prstGeom>
          <a:noFill/>
        </p:spPr>
      </p:pic>
      <p:pic>
        <p:nvPicPr>
          <p:cNvPr id="21506" name="Picture 2" descr="Obr. 1 Příklad vlivu vegetace – mechanické účinky kořenů stromů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5000628" cy="375047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000232" y="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PŮSOBENÍ KOŘENŮ ROSTLIN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43042" y="6396335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LIŠEJNÍKY – CHEMICKÉ PŮSOBENÍ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071670" y="428604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https://www.youtube.com/watch?v=fcmFkVb1yz8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VNĚJŠÍ PŘÍRODNÍ ČINITELÉ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 JEJICH VLIV NA ZEMSKÝ POVRCH</a:t>
            </a:r>
            <a:endParaRPr lang="cs-CZ" dirty="0"/>
          </a:p>
        </p:txBody>
      </p:sp>
      <p:pic>
        <p:nvPicPr>
          <p:cNvPr id="22530" name="Picture 2" descr="Výsledek obrázku pro skalní řícen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2928958" cy="1952639"/>
          </a:xfrm>
          <a:prstGeom prst="rect">
            <a:avLst/>
          </a:prstGeom>
          <a:noFill/>
        </p:spPr>
      </p:pic>
      <p:sp>
        <p:nvSpPr>
          <p:cNvPr id="22532" name="AutoShape 4" descr="Výsledek obrázku pro vodní ero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2534" name="AutoShape 6" descr="Výsledek obrázku pro vodní ero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6" name="Picture 8" descr="Výsledek obrázku pro vodní ero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143" y="2357430"/>
            <a:ext cx="3006933" cy="2000264"/>
          </a:xfrm>
          <a:prstGeom prst="rect">
            <a:avLst/>
          </a:prstGeom>
          <a:noFill/>
        </p:spPr>
      </p:pic>
      <p:pic>
        <p:nvPicPr>
          <p:cNvPr id="22538" name="Picture 10" descr="Výsledek obrázku pro větrná ero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429132"/>
            <a:ext cx="3660461" cy="2214578"/>
          </a:xfrm>
          <a:prstGeom prst="rect">
            <a:avLst/>
          </a:prstGeom>
          <a:noFill/>
        </p:spPr>
      </p:pic>
      <p:pic>
        <p:nvPicPr>
          <p:cNvPr id="22540" name="Picture 12" descr="Výsledek obrázku pro eroze ledov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42913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296</TotalTime>
  <Words>547</Words>
  <Application>Microsoft Office PowerPoint</Application>
  <PresentationFormat>Předvádění na obrazovce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Slunovrat</vt:lpstr>
      <vt:lpstr>Vnější geologické děje</vt:lpstr>
      <vt:lpstr>Vnější geologické děje</vt:lpstr>
      <vt:lpstr>Mechanické zvětrávání</vt:lpstr>
      <vt:lpstr>Snímek 4</vt:lpstr>
      <vt:lpstr>Chemické zvětrávání</vt:lpstr>
      <vt:lpstr>Snímek 6</vt:lpstr>
      <vt:lpstr>Biologické zvětrávání</vt:lpstr>
      <vt:lpstr>Snímek 8</vt:lpstr>
      <vt:lpstr>VNĚJŠÍ PŘÍRODNÍ ČINITELÉ</vt:lpstr>
      <vt:lpstr>Působení gravitace</vt:lpstr>
      <vt:lpstr>Snímek 11</vt:lpstr>
      <vt:lpstr>Činnost větru</vt:lpstr>
      <vt:lpstr>Snímek 13</vt:lpstr>
      <vt:lpstr>Snímek 14</vt:lpstr>
      <vt:lpstr>Činnost ledovců</vt:lpstr>
      <vt:lpstr>Vznik ledovce</vt:lpstr>
      <vt:lpstr>Vzniklé útvary</vt:lpstr>
      <vt:lpstr>Snímek 18</vt:lpstr>
      <vt:lpstr>Činnost tekoucí vody</vt:lpstr>
      <vt:lpstr>Snímek 20</vt:lpstr>
      <vt:lpstr>Horní tok</vt:lpstr>
      <vt:lpstr>Střední tok</vt:lpstr>
      <vt:lpstr>Schéma údolní nivy s meandry</vt:lpstr>
      <vt:lpstr>Dolní tok</vt:lpstr>
      <vt:lpstr>Činnost moře</vt:lpstr>
      <vt:lpstr>Činnost moře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Vnější geologické děje</dc:title>
  <dc:creator>pedagog</dc:creator>
  <cp:lastModifiedBy>pedagog</cp:lastModifiedBy>
  <cp:revision>33</cp:revision>
  <dcterms:created xsi:type="dcterms:W3CDTF">2017-10-08T14:23:31Z</dcterms:created>
  <dcterms:modified xsi:type="dcterms:W3CDTF">2017-10-11T08:32:06Z</dcterms:modified>
</cp:coreProperties>
</file>